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 id="2147483672" r:id="rId2"/>
    <p:sldMasterId id="2147483684" r:id="rId3"/>
  </p:sldMasterIdLst>
  <p:notesMasterIdLst>
    <p:notesMasterId r:id="rId26"/>
  </p:notesMasterIdLst>
  <p:handoutMasterIdLst>
    <p:handoutMasterId r:id="rId27"/>
  </p:handoutMasterIdLst>
  <p:sldIdLst>
    <p:sldId id="289" r:id="rId4"/>
    <p:sldId id="274" r:id="rId5"/>
    <p:sldId id="290" r:id="rId6"/>
    <p:sldId id="298" r:id="rId7"/>
    <p:sldId id="295" r:id="rId8"/>
    <p:sldId id="272" r:id="rId9"/>
    <p:sldId id="288"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92" r:id="rId23"/>
    <p:sldId id="293" r:id="rId24"/>
    <p:sldId id="294" r:id="rId25"/>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oC1zI8/Ef72W6Q6qRkdw==" hashData="RwgelTDHq2ybfHyjLxPz0g1ClBQdTs6FNYWllLX294ICI1nEplUFLHOTsyJW7L4MKjIe5VGHTifnn2EvJNqTp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3399"/>
    <a:srgbClr val="0000FF"/>
    <a:srgbClr val="009900"/>
    <a:srgbClr val="FF00FF"/>
    <a:srgbClr val="00FF00"/>
    <a:srgbClr val="FF0000"/>
    <a:srgbClr val="FFE5E5"/>
    <a:srgbClr val="FF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162" autoAdjust="0"/>
    <p:restoredTop sz="86460" autoAdjust="0"/>
  </p:normalViewPr>
  <p:slideViewPr>
    <p:cSldViewPr>
      <p:cViewPr varScale="1">
        <p:scale>
          <a:sx n="82" d="100"/>
          <a:sy n="82" d="100"/>
        </p:scale>
        <p:origin x="462" y="114"/>
      </p:cViewPr>
      <p:guideLst>
        <p:guide orient="horz" pos="2160"/>
        <p:guide pos="2880"/>
      </p:guideLst>
    </p:cSldViewPr>
  </p:slideViewPr>
  <p:outlineViewPr>
    <p:cViewPr>
      <p:scale>
        <a:sx n="33" d="100"/>
        <a:sy n="33" d="100"/>
      </p:scale>
      <p:origin x="19" y="5386"/>
    </p:cViewPr>
  </p:outlineViewPr>
  <p:notesTextViewPr>
    <p:cViewPr>
      <p:scale>
        <a:sx n="100" d="100"/>
        <a:sy n="100" d="100"/>
      </p:scale>
      <p:origin x="0" y="0"/>
    </p:cViewPr>
  </p:notesTextViewPr>
  <p:sorterViewPr>
    <p:cViewPr>
      <p:scale>
        <a:sx n="112" d="100"/>
        <a:sy n="112" d="100"/>
      </p:scale>
      <p:origin x="0" y="0"/>
    </p:cViewPr>
  </p:sorterViewPr>
  <p:notesViewPr>
    <p:cSldViewPr showGuides="1">
      <p:cViewPr varScale="1">
        <p:scale>
          <a:sx n="50" d="100"/>
          <a:sy n="50" d="100"/>
        </p:scale>
        <p:origin x="2892" y="3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1">
            <a:lumMod val="40000"/>
            <a:lumOff val="60000"/>
          </a:schemeClr>
        </a:solidFill>
      </dgm:spPr>
      <dgm:t>
        <a:bodyPr/>
        <a:lstStyle/>
        <a:p>
          <a:r>
            <a:rPr lang="en-US" sz="2000" smtClean="0">
              <a:solidFill>
                <a:schemeClr val="tx1"/>
              </a:solidFill>
            </a:rPr>
            <a:t>Plan Procurement Management</a:t>
          </a:r>
          <a:endParaRPr lang="en-US" sz="2000" dirty="0">
            <a:solidFill>
              <a:schemeClr val="tx1"/>
            </a:solidFill>
          </a:endParaRPr>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1">
            <a:lumMod val="40000"/>
            <a:lumOff val="60000"/>
          </a:schemeClr>
        </a:solidFill>
      </dgm:spPr>
      <dgm:t>
        <a:bodyPr/>
        <a:lstStyle/>
        <a:p>
          <a:pPr algn="l">
            <a:lnSpc>
              <a:spcPct val="100000"/>
            </a:lnSpc>
            <a:spcAft>
              <a:spcPts val="0"/>
            </a:spcAft>
          </a:pPr>
          <a:r>
            <a:rPr lang="en-US" sz="2000" dirty="0" smtClean="0">
              <a:solidFill>
                <a:schemeClr val="tx1"/>
              </a:solidFill>
            </a:rPr>
            <a:t>- </a:t>
          </a:r>
          <a:r>
            <a:rPr lang="en-US" sz="2000" b="0" i="0" u="none" strike="noStrike" baseline="0" dirty="0" smtClean="0">
              <a:solidFill>
                <a:schemeClr val="tx1"/>
              </a:solidFill>
              <a:latin typeface="+mn-lt"/>
              <a:ea typeface="+mn-ea"/>
              <a:cs typeface="+mn-cs"/>
            </a:rPr>
            <a:t>Procurement Management Plan</a:t>
          </a:r>
        </a:p>
        <a:p>
          <a:pPr algn="l">
            <a:lnSpc>
              <a:spcPct val="100000"/>
            </a:lnSpc>
            <a:spcAft>
              <a:spcPts val="0"/>
            </a:spcAft>
          </a:pPr>
          <a:r>
            <a:rPr lang="en-US" sz="2000" b="0" i="0" u="none" strike="noStrike" baseline="0" dirty="0" smtClean="0">
              <a:solidFill>
                <a:schemeClr val="tx1"/>
              </a:solidFill>
              <a:latin typeface="+mn-lt"/>
              <a:ea typeface="+mn-ea"/>
              <a:cs typeface="+mn-cs"/>
            </a:rPr>
            <a:t>- Procurement Statement of Work</a:t>
          </a:r>
        </a:p>
        <a:p>
          <a:pPr algn="l">
            <a:lnSpc>
              <a:spcPct val="100000"/>
            </a:lnSpc>
            <a:spcAft>
              <a:spcPts val="0"/>
            </a:spcAft>
          </a:pPr>
          <a:r>
            <a:rPr lang="en-US" sz="2000" b="0" i="0" u="none" strike="noStrike" baseline="0" dirty="0" smtClean="0">
              <a:solidFill>
                <a:schemeClr val="tx1"/>
              </a:solidFill>
              <a:latin typeface="+mn-lt"/>
              <a:ea typeface="+mn-ea"/>
              <a:cs typeface="+mn-cs"/>
            </a:rPr>
            <a:t>- Procurement Documents</a:t>
          </a:r>
        </a:p>
        <a:p>
          <a:pPr algn="l">
            <a:lnSpc>
              <a:spcPct val="100000"/>
            </a:lnSpc>
            <a:spcAft>
              <a:spcPts val="0"/>
            </a:spcAft>
          </a:pPr>
          <a:r>
            <a:rPr lang="en-US" sz="2000" b="0" i="0" u="none" strike="noStrike" baseline="0" dirty="0" smtClean="0">
              <a:solidFill>
                <a:schemeClr val="tx1"/>
              </a:solidFill>
              <a:latin typeface="+mn-lt"/>
              <a:ea typeface="+mn-ea"/>
              <a:cs typeface="+mn-cs"/>
            </a:rPr>
            <a:t>- Source Selection Criteria</a:t>
          </a:r>
        </a:p>
        <a:p>
          <a:pPr algn="l">
            <a:lnSpc>
              <a:spcPct val="100000"/>
            </a:lnSpc>
            <a:spcAft>
              <a:spcPts val="0"/>
            </a:spcAft>
          </a:pPr>
          <a:r>
            <a:rPr lang="en-US" sz="2000" b="0" i="0" u="none" strike="noStrike" baseline="0" dirty="0" smtClean="0">
              <a:solidFill>
                <a:schemeClr val="tx1"/>
              </a:solidFill>
              <a:latin typeface="+mn-lt"/>
              <a:ea typeface="+mn-ea"/>
              <a:cs typeface="+mn-cs"/>
            </a:rPr>
            <a:t>- Make-or-buy decisions</a:t>
          </a:r>
        </a:p>
        <a:p>
          <a:pPr algn="l">
            <a:lnSpc>
              <a:spcPct val="100000"/>
            </a:lnSpc>
            <a:spcAft>
              <a:spcPts val="0"/>
            </a:spcAft>
          </a:pPr>
          <a:r>
            <a:rPr lang="en-US" sz="2000" b="0" i="0" u="none" strike="noStrike" baseline="0" dirty="0" smtClean="0">
              <a:solidFill>
                <a:schemeClr val="tx1"/>
              </a:solidFill>
              <a:latin typeface="+mn-lt"/>
              <a:ea typeface="+mn-ea"/>
              <a:cs typeface="+mn-cs"/>
            </a:rPr>
            <a:t>- Change Requests</a:t>
          </a:r>
          <a:endParaRPr lang="en-US" sz="2000" dirty="0">
            <a:solidFill>
              <a:schemeClr val="tx1"/>
            </a:solidFill>
          </a:endParaRP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X="-745">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429"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413" custLinFactNeighborY="1439">
        <dgm:presLayoutVars>
          <dgm:bulletEnabled val="1"/>
        </dgm:presLayoutVars>
      </dgm:prSet>
      <dgm:spPr/>
      <dgm:t>
        <a:bodyPr/>
        <a:lstStyle/>
        <a:p>
          <a:endParaRPr lang="en-US"/>
        </a:p>
      </dgm:t>
    </dgm:pt>
  </dgm:ptLst>
  <dgm:cxnLst>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5C2E62F4-738D-4956-9629-1C25FAE524D2}" type="presOf" srcId="{870E4CAF-3E4E-4408-AFA6-8F8D06D1CDBD}" destId="{A18CB558-A546-4D96-A142-FFD541E4769C}" srcOrd="0" destOrd="0" presId="urn:microsoft.com/office/officeart/2005/8/layout/process1"/>
    <dgm:cxn modelId="{2F44B7EC-824A-478C-B076-8ED07D2CBF8C}" type="presOf" srcId="{DD25A6A7-F2BB-4D64-88C9-9B49DCC71F89}" destId="{286F30A0-5D74-41AA-A502-014106C0E1D1}" srcOrd="0" destOrd="0" presId="urn:microsoft.com/office/officeart/2005/8/layout/process1"/>
    <dgm:cxn modelId="{D0F4E2C7-1B74-4CCC-A384-265149C96D3F}" type="presOf" srcId="{DD25A6A7-F2BB-4D64-88C9-9B49DCC71F89}" destId="{6B9523BE-624C-4F04-AA39-C1A0DB2E6E61}" srcOrd="1" destOrd="0" presId="urn:microsoft.com/office/officeart/2005/8/layout/process1"/>
    <dgm:cxn modelId="{FD3D1F97-4FBF-4E11-81D5-9CAFB3DB6AA1}" type="presOf" srcId="{8C6B185C-6583-47C7-B4D2-6FC6AB0CC46E}" destId="{FE898AEB-D0CF-4F9F-AE69-D7C6D01BE8E9}" srcOrd="0" destOrd="0" presId="urn:microsoft.com/office/officeart/2005/8/layout/process1"/>
    <dgm:cxn modelId="{AF298F68-364A-427D-AFD0-005D65E763F9}" type="presOf" srcId="{FDC75353-43E1-4BE9-BE92-3DE223203E21}" destId="{BC99F0E5-FD24-44CA-A2C8-7C71AD74C94A}" srcOrd="0" destOrd="0" presId="urn:microsoft.com/office/officeart/2005/8/layout/process1"/>
    <dgm:cxn modelId="{FA180ADA-F3C2-453E-8F04-B865815B3345}" type="presParOf" srcId="{BC99F0E5-FD24-44CA-A2C8-7C71AD74C94A}" destId="{FE898AEB-D0CF-4F9F-AE69-D7C6D01BE8E9}" srcOrd="0" destOrd="0" presId="urn:microsoft.com/office/officeart/2005/8/layout/process1"/>
    <dgm:cxn modelId="{5AF0D89E-D601-4626-AACD-962ABA3DA110}" type="presParOf" srcId="{BC99F0E5-FD24-44CA-A2C8-7C71AD74C94A}" destId="{286F30A0-5D74-41AA-A502-014106C0E1D1}" srcOrd="1" destOrd="0" presId="urn:microsoft.com/office/officeart/2005/8/layout/process1"/>
    <dgm:cxn modelId="{4AB5B015-30BE-406F-A8F6-D65504C0B84A}" type="presParOf" srcId="{286F30A0-5D74-41AA-A502-014106C0E1D1}" destId="{6B9523BE-624C-4F04-AA39-C1A0DB2E6E61}" srcOrd="0" destOrd="0" presId="urn:microsoft.com/office/officeart/2005/8/layout/process1"/>
    <dgm:cxn modelId="{AF8049BA-222B-456F-87BF-7A18A07F5EE9}" type="presParOf" srcId="{BC99F0E5-FD24-44CA-A2C8-7C71AD74C94A}" destId="{A18CB558-A546-4D96-A142-FFD541E4769C}"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6">
            <a:lumMod val="60000"/>
            <a:lumOff val="40000"/>
          </a:schemeClr>
        </a:solidFill>
      </dgm:spPr>
      <dgm:t>
        <a:bodyPr/>
        <a:lstStyle/>
        <a:p>
          <a:r>
            <a:rPr lang="en-US" sz="2000" dirty="0" smtClean="0">
              <a:solidFill>
                <a:schemeClr val="tx1"/>
              </a:solidFill>
            </a:rPr>
            <a:t>Conduct Procurement</a:t>
          </a:r>
          <a:endParaRPr lang="en-US" sz="2000" dirty="0">
            <a:solidFill>
              <a:schemeClr val="tx1"/>
            </a:solidFill>
          </a:endParaRPr>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6">
            <a:lumMod val="60000"/>
            <a:lumOff val="40000"/>
          </a:schemeClr>
        </a:solidFill>
      </dgm:spPr>
      <dgm:t>
        <a:bodyPr/>
        <a:lstStyle/>
        <a:p>
          <a:pPr algn="l">
            <a:lnSpc>
              <a:spcPts val="2000"/>
            </a:lnSpc>
            <a:spcAft>
              <a:spcPts val="0"/>
            </a:spcAft>
          </a:pPr>
          <a:r>
            <a:rPr lang="en-US" sz="2000" b="0" i="0" u="none" strike="noStrike" baseline="0" dirty="0" smtClean="0">
              <a:solidFill>
                <a:schemeClr val="tx1"/>
              </a:solidFill>
              <a:latin typeface="+mn-lt"/>
              <a:ea typeface="+mn-ea"/>
              <a:cs typeface="+mn-cs"/>
            </a:rPr>
            <a:t>- </a:t>
          </a:r>
          <a:r>
            <a:rPr lang="en-US" sz="2000" b="0" i="0" dirty="0" smtClean="0">
              <a:solidFill>
                <a:schemeClr val="tx1"/>
              </a:solidFill>
              <a:latin typeface="+mn-lt"/>
              <a:ea typeface="+mn-ea"/>
              <a:cs typeface="+mn-cs"/>
            </a:rPr>
            <a:t>Selected Sellers</a:t>
          </a:r>
        </a:p>
        <a:p>
          <a:pPr algn="l">
            <a:lnSpc>
              <a:spcPts val="2000"/>
            </a:lnSpc>
            <a:spcAft>
              <a:spcPts val="0"/>
            </a:spcAft>
          </a:pPr>
          <a:r>
            <a:rPr lang="en-US" sz="2000" b="0" i="0" u="none" strike="noStrike" baseline="0" dirty="0" smtClean="0">
              <a:solidFill>
                <a:schemeClr val="tx1"/>
              </a:solidFill>
              <a:latin typeface="+mn-lt"/>
              <a:ea typeface="+mn-ea"/>
              <a:cs typeface="+mn-cs"/>
            </a:rPr>
            <a:t>- </a:t>
          </a:r>
          <a:r>
            <a:rPr lang="en-US" sz="2000" b="0" i="0" dirty="0" smtClean="0">
              <a:solidFill>
                <a:schemeClr val="tx1"/>
              </a:solidFill>
              <a:latin typeface="+mn-lt"/>
              <a:ea typeface="+mn-ea"/>
              <a:cs typeface="+mn-cs"/>
            </a:rPr>
            <a:t>Agreements</a:t>
          </a:r>
        </a:p>
        <a:p>
          <a:pPr algn="l">
            <a:lnSpc>
              <a:spcPts val="2000"/>
            </a:lnSpc>
            <a:spcAft>
              <a:spcPts val="0"/>
            </a:spcAft>
          </a:pPr>
          <a:r>
            <a:rPr lang="en-US" sz="2000" b="0" i="0" u="none" strike="noStrike" baseline="0" dirty="0" smtClean="0">
              <a:solidFill>
                <a:schemeClr val="tx1"/>
              </a:solidFill>
              <a:latin typeface="+mn-lt"/>
              <a:ea typeface="+mn-ea"/>
              <a:cs typeface="+mn-cs"/>
            </a:rPr>
            <a:t>- </a:t>
          </a:r>
          <a:r>
            <a:rPr lang="en-US" sz="2000" b="0" i="0" dirty="0" smtClean="0">
              <a:solidFill>
                <a:schemeClr val="tx1"/>
              </a:solidFill>
              <a:latin typeface="+mn-lt"/>
              <a:ea typeface="+mn-ea"/>
              <a:cs typeface="+mn-cs"/>
            </a:rPr>
            <a:t>Resource Calendars</a:t>
          </a:r>
        </a:p>
        <a:p>
          <a:pPr algn="l">
            <a:lnSpc>
              <a:spcPts val="2000"/>
            </a:lnSpc>
            <a:spcAft>
              <a:spcPts val="0"/>
            </a:spcAft>
          </a:pPr>
          <a:r>
            <a:rPr lang="en-US" sz="2000" b="0" i="0" u="none" strike="noStrike" baseline="0" dirty="0" smtClean="0">
              <a:solidFill>
                <a:schemeClr val="tx1"/>
              </a:solidFill>
              <a:latin typeface="+mn-lt"/>
              <a:ea typeface="+mn-ea"/>
              <a:cs typeface="+mn-cs"/>
            </a:rPr>
            <a:t>- </a:t>
          </a:r>
          <a:r>
            <a:rPr lang="en-US" sz="2000" b="0" i="0" dirty="0" smtClean="0">
              <a:solidFill>
                <a:schemeClr val="tx1"/>
              </a:solidFill>
              <a:latin typeface="+mn-lt"/>
              <a:ea typeface="+mn-ea"/>
              <a:cs typeface="+mn-cs"/>
            </a:rPr>
            <a:t>Change Requests</a:t>
          </a:r>
          <a:endParaRPr lang="en-US" sz="2000" dirty="0">
            <a:solidFill>
              <a:schemeClr val="tx1"/>
            </a:solidFill>
          </a:endParaRP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634">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Y="1634">
        <dgm:presLayoutVars>
          <dgm:bulletEnabled val="1"/>
        </dgm:presLayoutVars>
      </dgm:prSet>
      <dgm:spPr/>
      <dgm:t>
        <a:bodyPr/>
        <a:lstStyle/>
        <a:p>
          <a:endParaRPr lang="en-US"/>
        </a:p>
      </dgm:t>
    </dgm:pt>
  </dgm:ptLst>
  <dgm:cxnLst>
    <dgm:cxn modelId="{F8DB7E5A-58EC-4828-9DB8-151BDA511E6D}" srcId="{FDC75353-43E1-4BE9-BE92-3DE223203E21}" destId="{870E4CAF-3E4E-4408-AFA6-8F8D06D1CDBD}" srcOrd="1" destOrd="0" parTransId="{A5A1B50A-D29B-48C7-A367-239808F5D386}" sibTransId="{2090BFCC-DA54-4F9E-95CF-5EE1EBA2A6CB}"/>
    <dgm:cxn modelId="{B82B07BF-24E8-4C97-8450-86BAC5F75C33}" type="presOf" srcId="{FDC75353-43E1-4BE9-BE92-3DE223203E21}" destId="{BC99F0E5-FD24-44CA-A2C8-7C71AD74C94A}" srcOrd="0" destOrd="0" presId="urn:microsoft.com/office/officeart/2005/8/layout/process1"/>
    <dgm:cxn modelId="{35F1EF25-44DD-40DA-AC1C-315AC4627879}" type="presOf" srcId="{DD25A6A7-F2BB-4D64-88C9-9B49DCC71F89}" destId="{6B9523BE-624C-4F04-AA39-C1A0DB2E6E61}" srcOrd="1"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2A349790-B898-4788-A709-145EDFD018A8}" type="presOf" srcId="{DD25A6A7-F2BB-4D64-88C9-9B49DCC71F89}" destId="{286F30A0-5D74-41AA-A502-014106C0E1D1}" srcOrd="0" destOrd="0" presId="urn:microsoft.com/office/officeart/2005/8/layout/process1"/>
    <dgm:cxn modelId="{9F80D878-ADD3-41B8-B950-B6FA92840AE6}" type="presOf" srcId="{8C6B185C-6583-47C7-B4D2-6FC6AB0CC46E}" destId="{FE898AEB-D0CF-4F9F-AE69-D7C6D01BE8E9}" srcOrd="0" destOrd="0" presId="urn:microsoft.com/office/officeart/2005/8/layout/process1"/>
    <dgm:cxn modelId="{8A4E86C1-89AD-412C-B3D9-E4E03775CAE3}" type="presOf" srcId="{870E4CAF-3E4E-4408-AFA6-8F8D06D1CDBD}" destId="{A18CB558-A546-4D96-A142-FFD541E4769C}" srcOrd="0" destOrd="0" presId="urn:microsoft.com/office/officeart/2005/8/layout/process1"/>
    <dgm:cxn modelId="{F88D99CA-6EC8-4E0D-8EC7-69946B2E62E3}" type="presParOf" srcId="{BC99F0E5-FD24-44CA-A2C8-7C71AD74C94A}" destId="{FE898AEB-D0CF-4F9F-AE69-D7C6D01BE8E9}" srcOrd="0" destOrd="0" presId="urn:microsoft.com/office/officeart/2005/8/layout/process1"/>
    <dgm:cxn modelId="{BE86EA3C-31AC-4AE5-9FA0-BD985FF10FD4}" type="presParOf" srcId="{BC99F0E5-FD24-44CA-A2C8-7C71AD74C94A}" destId="{286F30A0-5D74-41AA-A502-014106C0E1D1}" srcOrd="1" destOrd="0" presId="urn:microsoft.com/office/officeart/2005/8/layout/process1"/>
    <dgm:cxn modelId="{22294E27-343C-4CA5-A84D-3594033B77B5}" type="presParOf" srcId="{286F30A0-5D74-41AA-A502-014106C0E1D1}" destId="{6B9523BE-624C-4F04-AA39-C1A0DB2E6E61}" srcOrd="0" destOrd="0" presId="urn:microsoft.com/office/officeart/2005/8/layout/process1"/>
    <dgm:cxn modelId="{0FEBA25B-8978-471E-8FFD-DC3455B33CD4}"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3">
            <a:lumMod val="50000"/>
          </a:schemeClr>
        </a:solidFill>
      </dgm:spPr>
      <dgm:t>
        <a:bodyPr/>
        <a:lstStyle/>
        <a:p>
          <a:pPr>
            <a:lnSpc>
              <a:spcPts val="2000"/>
            </a:lnSpc>
          </a:pPr>
          <a:r>
            <a:rPr lang="en-US" sz="2000" dirty="0" smtClean="0"/>
            <a:t>Control Procurement</a:t>
          </a:r>
          <a:endParaRPr lang="en-US" sz="2000" dirty="0"/>
        </a:p>
      </dgm:t>
    </dgm:pt>
    <dgm:pt modelId="{44EA3547-AC6C-44A8-9F35-3FD2D2D7C432}" type="parTrans" cxnId="{7EDA97E2-F7D1-4379-9F9B-2A2B6E79BB25}">
      <dgm:prSet/>
      <dgm:spPr/>
      <dgm:t>
        <a:bodyPr/>
        <a:lstStyle/>
        <a:p>
          <a:endParaRPr lang="en-US"/>
        </a:p>
      </dgm:t>
    </dgm:pt>
    <dgm:pt modelId="{DD25A6A7-F2BB-4D64-88C9-9B49DCC71F89}" type="sibTrans" cxnId="{7EDA97E2-F7D1-4379-9F9B-2A2B6E79BB25}">
      <dgm:prSet/>
      <dgm:spPr/>
      <dgm:t>
        <a:bodyPr/>
        <a:lstStyle/>
        <a:p>
          <a:endParaRPr lang="en-US"/>
        </a:p>
      </dgm:t>
    </dgm:pt>
    <dgm:pt modelId="{870E4CAF-3E4E-4408-AFA6-8F8D06D1CDBD}">
      <dgm:prSet phldrT="[Text]" custT="1"/>
      <dgm:spPr>
        <a:solidFill>
          <a:schemeClr val="accent3">
            <a:lumMod val="50000"/>
          </a:schemeClr>
        </a:solidFill>
      </dgm:spPr>
      <dgm:t>
        <a:bodyPr/>
        <a:lstStyle/>
        <a:p>
          <a:pPr algn="l">
            <a:lnSpc>
              <a:spcPts val="2000"/>
            </a:lnSpc>
            <a:spcAft>
              <a:spcPts val="0"/>
            </a:spcAft>
          </a:pPr>
          <a:r>
            <a:rPr lang="en-US" sz="2000" dirty="0" smtClean="0"/>
            <a:t>- WPI</a:t>
          </a:r>
        </a:p>
        <a:p>
          <a:pPr algn="l">
            <a:lnSpc>
              <a:spcPts val="2000"/>
            </a:lnSpc>
            <a:spcAft>
              <a:spcPts val="0"/>
            </a:spcAft>
          </a:pPr>
          <a:r>
            <a:rPr lang="en-US" sz="2000" dirty="0" smtClean="0"/>
            <a:t>- Change Request	</a:t>
          </a:r>
        </a:p>
      </dgm:t>
    </dgm:pt>
    <dgm:pt modelId="{A5A1B50A-D29B-48C7-A367-239808F5D386}" type="parTrans" cxnId="{F8DB7E5A-58EC-4828-9DB8-151BDA511E6D}">
      <dgm:prSet/>
      <dgm:spPr/>
      <dgm:t>
        <a:bodyPr/>
        <a:lstStyle/>
        <a:p>
          <a:endParaRPr lang="en-US"/>
        </a:p>
      </dgm:t>
    </dgm:pt>
    <dgm:pt modelId="{2090BFCC-DA54-4F9E-95CF-5EE1EBA2A6CB}" type="sibTrans" cxnId="{F8DB7E5A-58EC-4828-9DB8-151BDA511E6D}">
      <dgm:prSet/>
      <dgm:spPr/>
      <dgm:t>
        <a:bodyPr/>
        <a:lstStyle/>
        <a:p>
          <a:endParaRPr lang="en-US"/>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852">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FCE7EF96-AF4E-4410-97A8-EA89ED2EFC62}" type="presOf" srcId="{870E4CAF-3E4E-4408-AFA6-8F8D06D1CDBD}" destId="{A18CB558-A546-4D96-A142-FFD541E4769C}" srcOrd="0" destOrd="0" presId="urn:microsoft.com/office/officeart/2005/8/layout/process1"/>
    <dgm:cxn modelId="{053F7C7D-56E0-4946-8C98-B3948AED88B0}" type="presOf" srcId="{FDC75353-43E1-4BE9-BE92-3DE223203E21}" destId="{BC99F0E5-FD24-44CA-A2C8-7C71AD74C94A}" srcOrd="0" destOrd="0" presId="urn:microsoft.com/office/officeart/2005/8/layout/process1"/>
    <dgm:cxn modelId="{843B57AA-DC2B-4F64-9ACD-6E2538D779C6}" type="presOf" srcId="{8C6B185C-6583-47C7-B4D2-6FC6AB0CC46E}" destId="{FE898AEB-D0CF-4F9F-AE69-D7C6D01BE8E9}" srcOrd="0" destOrd="0" presId="urn:microsoft.com/office/officeart/2005/8/layout/process1"/>
    <dgm:cxn modelId="{DAA3B85A-72DC-44DE-90E2-0FE439D27951}" type="presOf" srcId="{DD25A6A7-F2BB-4D64-88C9-9B49DCC71F89}" destId="{286F30A0-5D74-41AA-A502-014106C0E1D1}" srcOrd="0"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2A2D4749-0417-496F-B288-B046DFEDE3D1}" type="presOf" srcId="{DD25A6A7-F2BB-4D64-88C9-9B49DCC71F89}" destId="{6B9523BE-624C-4F04-AA39-C1A0DB2E6E61}" srcOrd="1" destOrd="0" presId="urn:microsoft.com/office/officeart/2005/8/layout/process1"/>
    <dgm:cxn modelId="{7EDA97E2-F7D1-4379-9F9B-2A2B6E79BB25}" srcId="{FDC75353-43E1-4BE9-BE92-3DE223203E21}" destId="{8C6B185C-6583-47C7-B4D2-6FC6AB0CC46E}" srcOrd="0" destOrd="0" parTransId="{44EA3547-AC6C-44A8-9F35-3FD2D2D7C432}" sibTransId="{DD25A6A7-F2BB-4D64-88C9-9B49DCC71F89}"/>
    <dgm:cxn modelId="{6BFCFF24-0DE3-4240-800E-1CC43D2D7C33}" type="presParOf" srcId="{BC99F0E5-FD24-44CA-A2C8-7C71AD74C94A}" destId="{FE898AEB-D0CF-4F9F-AE69-D7C6D01BE8E9}" srcOrd="0" destOrd="0" presId="urn:microsoft.com/office/officeart/2005/8/layout/process1"/>
    <dgm:cxn modelId="{471F3FD4-26ED-4B80-979D-A288CB4A64AD}" type="presParOf" srcId="{BC99F0E5-FD24-44CA-A2C8-7C71AD74C94A}" destId="{286F30A0-5D74-41AA-A502-014106C0E1D1}" srcOrd="1" destOrd="0" presId="urn:microsoft.com/office/officeart/2005/8/layout/process1"/>
    <dgm:cxn modelId="{BA328190-57C7-4D41-A3FE-B9D3795A23A6}" type="presParOf" srcId="{286F30A0-5D74-41AA-A502-014106C0E1D1}" destId="{6B9523BE-624C-4F04-AA39-C1A0DB2E6E61}" srcOrd="0" destOrd="0" presId="urn:microsoft.com/office/officeart/2005/8/layout/process1"/>
    <dgm:cxn modelId="{F7946BDA-9FCC-423E-AA86-A81ABB580E50}"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C75353-43E1-4BE9-BE92-3DE223203E21}" type="doc">
      <dgm:prSet loTypeId="urn:microsoft.com/office/officeart/2005/8/layout/process1" loCatId="process" qsTypeId="urn:microsoft.com/office/officeart/2005/8/quickstyle/simple1" qsCatId="simple" csTypeId="urn:microsoft.com/office/officeart/2005/8/colors/accent1_2" csCatId="accent1" phldr="1"/>
      <dgm:spPr/>
    </dgm:pt>
    <dgm:pt modelId="{8C6B185C-6583-47C7-B4D2-6FC6AB0CC46E}">
      <dgm:prSet phldrT="[Text]" custT="1"/>
      <dgm:spPr>
        <a:solidFill>
          <a:schemeClr val="accent2">
            <a:lumMod val="60000"/>
            <a:lumOff val="40000"/>
          </a:schemeClr>
        </a:solidFill>
      </dgm:spPr>
      <dgm:t>
        <a:bodyPr/>
        <a:lstStyle/>
        <a:p>
          <a:pPr>
            <a:lnSpc>
              <a:spcPts val="2000"/>
            </a:lnSpc>
          </a:pPr>
          <a:r>
            <a:rPr lang="en-US" sz="2000" dirty="0" smtClean="0">
              <a:solidFill>
                <a:schemeClr val="tx1"/>
              </a:solidFill>
            </a:rPr>
            <a:t>Close Procurement</a:t>
          </a:r>
          <a:endParaRPr lang="en-US" sz="2000" dirty="0">
            <a:solidFill>
              <a:schemeClr val="tx1"/>
            </a:solidFill>
          </a:endParaRPr>
        </a:p>
      </dgm:t>
    </dgm:pt>
    <dgm:pt modelId="{44EA3547-AC6C-44A8-9F35-3FD2D2D7C432}" type="parTrans" cxnId="{7EDA97E2-F7D1-4379-9F9B-2A2B6E79BB25}">
      <dgm:prSet/>
      <dgm:spPr/>
      <dgm:t>
        <a:bodyPr/>
        <a:lstStyle/>
        <a:p>
          <a:endParaRPr lang="en-US">
            <a:solidFill>
              <a:schemeClr val="tx1"/>
            </a:solidFill>
          </a:endParaRPr>
        </a:p>
      </dgm:t>
    </dgm:pt>
    <dgm:pt modelId="{DD25A6A7-F2BB-4D64-88C9-9B49DCC71F89}" type="sibTrans" cxnId="{7EDA97E2-F7D1-4379-9F9B-2A2B6E79BB25}">
      <dgm:prSet/>
      <dgm:spPr/>
      <dgm:t>
        <a:bodyPr/>
        <a:lstStyle/>
        <a:p>
          <a:endParaRPr lang="en-US">
            <a:solidFill>
              <a:schemeClr val="tx1"/>
            </a:solidFill>
          </a:endParaRPr>
        </a:p>
      </dgm:t>
    </dgm:pt>
    <dgm:pt modelId="{870E4CAF-3E4E-4408-AFA6-8F8D06D1CDBD}">
      <dgm:prSet phldrT="[Text]" custT="1"/>
      <dgm:spPr>
        <a:solidFill>
          <a:schemeClr val="accent2">
            <a:lumMod val="60000"/>
            <a:lumOff val="40000"/>
          </a:schemeClr>
        </a:solidFill>
      </dgm:spPr>
      <dgm:t>
        <a:bodyPr/>
        <a:lstStyle/>
        <a:p>
          <a:pPr algn="l">
            <a:lnSpc>
              <a:spcPts val="2000"/>
            </a:lnSpc>
            <a:spcAft>
              <a:spcPts val="0"/>
            </a:spcAft>
          </a:pPr>
          <a:r>
            <a:rPr lang="en-US" sz="2000" dirty="0" smtClean="0">
              <a:solidFill>
                <a:schemeClr val="tx1"/>
              </a:solidFill>
            </a:rPr>
            <a:t>- Closed Procurements</a:t>
          </a:r>
        </a:p>
      </dgm:t>
    </dgm:pt>
    <dgm:pt modelId="{A5A1B50A-D29B-48C7-A367-239808F5D386}" type="parTrans" cxnId="{F8DB7E5A-58EC-4828-9DB8-151BDA511E6D}">
      <dgm:prSet/>
      <dgm:spPr/>
      <dgm:t>
        <a:bodyPr/>
        <a:lstStyle/>
        <a:p>
          <a:endParaRPr lang="en-US">
            <a:solidFill>
              <a:schemeClr val="tx1"/>
            </a:solidFill>
          </a:endParaRPr>
        </a:p>
      </dgm:t>
    </dgm:pt>
    <dgm:pt modelId="{2090BFCC-DA54-4F9E-95CF-5EE1EBA2A6CB}" type="sibTrans" cxnId="{F8DB7E5A-58EC-4828-9DB8-151BDA511E6D}">
      <dgm:prSet/>
      <dgm:spPr/>
      <dgm:t>
        <a:bodyPr/>
        <a:lstStyle/>
        <a:p>
          <a:endParaRPr lang="en-US">
            <a:solidFill>
              <a:schemeClr val="tx1"/>
            </a:solidFill>
          </a:endParaRPr>
        </a:p>
      </dgm:t>
    </dgm:pt>
    <dgm:pt modelId="{BC99F0E5-FD24-44CA-A2C8-7C71AD74C94A}" type="pres">
      <dgm:prSet presAssocID="{FDC75353-43E1-4BE9-BE92-3DE223203E21}" presName="Name0" presStyleCnt="0">
        <dgm:presLayoutVars>
          <dgm:dir/>
          <dgm:resizeHandles val="exact"/>
        </dgm:presLayoutVars>
      </dgm:prSet>
      <dgm:spPr/>
    </dgm:pt>
    <dgm:pt modelId="{FE898AEB-D0CF-4F9F-AE69-D7C6D01BE8E9}" type="pres">
      <dgm:prSet presAssocID="{8C6B185C-6583-47C7-B4D2-6FC6AB0CC46E}" presName="node" presStyleLbl="node1" presStyleIdx="0" presStyleCnt="2" custScaleX="41035" custLinFactNeighborY="-1852">
        <dgm:presLayoutVars>
          <dgm:bulletEnabled val="1"/>
        </dgm:presLayoutVars>
      </dgm:prSet>
      <dgm:spPr/>
      <dgm:t>
        <a:bodyPr/>
        <a:lstStyle/>
        <a:p>
          <a:endParaRPr lang="en-US"/>
        </a:p>
      </dgm:t>
    </dgm:pt>
    <dgm:pt modelId="{286F30A0-5D74-41AA-A502-014106C0E1D1}" type="pres">
      <dgm:prSet presAssocID="{DD25A6A7-F2BB-4D64-88C9-9B49DCC71F89}" presName="sibTrans" presStyleLbl="sibTrans2D1" presStyleIdx="0" presStyleCnt="1" custScaleX="95666" custScaleY="66667"/>
      <dgm:spPr/>
      <dgm:t>
        <a:bodyPr/>
        <a:lstStyle/>
        <a:p>
          <a:endParaRPr lang="en-US"/>
        </a:p>
      </dgm:t>
    </dgm:pt>
    <dgm:pt modelId="{6B9523BE-624C-4F04-AA39-C1A0DB2E6E61}" type="pres">
      <dgm:prSet presAssocID="{DD25A6A7-F2BB-4D64-88C9-9B49DCC71F89}" presName="connectorText" presStyleLbl="sibTrans2D1" presStyleIdx="0" presStyleCnt="1"/>
      <dgm:spPr/>
      <dgm:t>
        <a:bodyPr/>
        <a:lstStyle/>
        <a:p>
          <a:endParaRPr lang="en-US"/>
        </a:p>
      </dgm:t>
    </dgm:pt>
    <dgm:pt modelId="{A18CB558-A546-4D96-A142-FFD541E4769C}" type="pres">
      <dgm:prSet presAssocID="{870E4CAF-3E4E-4408-AFA6-8F8D06D1CDBD}" presName="node" presStyleLbl="node1" presStyleIdx="1" presStyleCnt="2" custScaleX="110714" custLinFactNeighborX="238" custLinFactNeighborY="-1852">
        <dgm:presLayoutVars>
          <dgm:bulletEnabled val="1"/>
        </dgm:presLayoutVars>
      </dgm:prSet>
      <dgm:spPr/>
      <dgm:t>
        <a:bodyPr/>
        <a:lstStyle/>
        <a:p>
          <a:endParaRPr lang="en-US"/>
        </a:p>
      </dgm:t>
    </dgm:pt>
  </dgm:ptLst>
  <dgm:cxnLst>
    <dgm:cxn modelId="{3E9379CD-C270-4453-A90E-E7D93E2C1C08}" type="presOf" srcId="{870E4CAF-3E4E-4408-AFA6-8F8D06D1CDBD}" destId="{A18CB558-A546-4D96-A142-FFD541E4769C}" srcOrd="0" destOrd="0" presId="urn:microsoft.com/office/officeart/2005/8/layout/process1"/>
    <dgm:cxn modelId="{862A64E8-814D-49B6-80A1-06AD1BCAA8ED}" type="presOf" srcId="{DD25A6A7-F2BB-4D64-88C9-9B49DCC71F89}" destId="{286F30A0-5D74-41AA-A502-014106C0E1D1}" srcOrd="0" destOrd="0" presId="urn:microsoft.com/office/officeart/2005/8/layout/process1"/>
    <dgm:cxn modelId="{B625334C-60B2-4B24-BD96-2D95C9ECDFBA}" type="presOf" srcId="{FDC75353-43E1-4BE9-BE92-3DE223203E21}" destId="{BC99F0E5-FD24-44CA-A2C8-7C71AD74C94A}" srcOrd="0" destOrd="0" presId="urn:microsoft.com/office/officeart/2005/8/layout/process1"/>
    <dgm:cxn modelId="{D6588259-2EE9-46B1-8CE4-95951D129F82}" type="presOf" srcId="{8C6B185C-6583-47C7-B4D2-6FC6AB0CC46E}" destId="{FE898AEB-D0CF-4F9F-AE69-D7C6D01BE8E9}" srcOrd="0" destOrd="0" presId="urn:microsoft.com/office/officeart/2005/8/layout/process1"/>
    <dgm:cxn modelId="{6883596D-9F93-456D-8096-50C0608A6A89}" type="presOf" srcId="{DD25A6A7-F2BB-4D64-88C9-9B49DCC71F89}" destId="{6B9523BE-624C-4F04-AA39-C1A0DB2E6E61}" srcOrd="1" destOrd="0" presId="urn:microsoft.com/office/officeart/2005/8/layout/process1"/>
    <dgm:cxn modelId="{F8DB7E5A-58EC-4828-9DB8-151BDA511E6D}" srcId="{FDC75353-43E1-4BE9-BE92-3DE223203E21}" destId="{870E4CAF-3E4E-4408-AFA6-8F8D06D1CDBD}" srcOrd="1" destOrd="0" parTransId="{A5A1B50A-D29B-48C7-A367-239808F5D386}" sibTransId="{2090BFCC-DA54-4F9E-95CF-5EE1EBA2A6CB}"/>
    <dgm:cxn modelId="{7EDA97E2-F7D1-4379-9F9B-2A2B6E79BB25}" srcId="{FDC75353-43E1-4BE9-BE92-3DE223203E21}" destId="{8C6B185C-6583-47C7-B4D2-6FC6AB0CC46E}" srcOrd="0" destOrd="0" parTransId="{44EA3547-AC6C-44A8-9F35-3FD2D2D7C432}" sibTransId="{DD25A6A7-F2BB-4D64-88C9-9B49DCC71F89}"/>
    <dgm:cxn modelId="{21490A2A-3327-472A-B73C-7917EFB9489C}" type="presParOf" srcId="{BC99F0E5-FD24-44CA-A2C8-7C71AD74C94A}" destId="{FE898AEB-D0CF-4F9F-AE69-D7C6D01BE8E9}" srcOrd="0" destOrd="0" presId="urn:microsoft.com/office/officeart/2005/8/layout/process1"/>
    <dgm:cxn modelId="{B44506BC-249D-41A2-BAB0-DBC38FE48723}" type="presParOf" srcId="{BC99F0E5-FD24-44CA-A2C8-7C71AD74C94A}" destId="{286F30A0-5D74-41AA-A502-014106C0E1D1}" srcOrd="1" destOrd="0" presId="urn:microsoft.com/office/officeart/2005/8/layout/process1"/>
    <dgm:cxn modelId="{C4094F5F-86FF-476C-BB6E-6C8D1D5A0905}" type="presParOf" srcId="{286F30A0-5D74-41AA-A502-014106C0E1D1}" destId="{6B9523BE-624C-4F04-AA39-C1A0DB2E6E61}" srcOrd="0" destOrd="0" presId="urn:microsoft.com/office/officeart/2005/8/layout/process1"/>
    <dgm:cxn modelId="{8BC6C04D-09DC-43EA-BC61-E1308883C12A}" type="presParOf" srcId="{BC99F0E5-FD24-44CA-A2C8-7C71AD74C94A}" destId="{A18CB558-A546-4D96-A142-FFD541E4769C}" srcOrd="2" destOrd="0" presId="urn:microsoft.com/office/officeart/2005/8/layout/process1"/>
  </dgm:cxnLst>
  <dgm:bg>
    <a:noFill/>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125" y="0"/>
            <a:ext cx="2961481" cy="498951"/>
          </a:xfrm>
          <a:prstGeom prst="rect">
            <a:avLst/>
          </a:prstGeom>
        </p:spPr>
        <p:txBody>
          <a:bodyPr vert="horz" lIns="91440" tIns="45720" rIns="91440" bIns="45720" rtlCol="0"/>
          <a:lstStyle>
            <a:lvl1pPr algn="r">
              <a:defRPr sz="1200"/>
            </a:lvl1pPr>
          </a:lstStyle>
          <a:p>
            <a:fld id="{1A9C6E98-8FBC-49B7-B847-7A24D1056F8D}" type="datetimeFigureOut">
              <a:rPr lang="en-US" smtClean="0"/>
              <a:t>1/31/2016</a:t>
            </a:fld>
            <a:endParaRPr lang="en-US"/>
          </a:p>
        </p:txBody>
      </p:sp>
      <p:sp>
        <p:nvSpPr>
          <p:cNvPr id="4" name="Footer Placeholder 3"/>
          <p:cNvSpPr>
            <a:spLocks noGrp="1"/>
          </p:cNvSpPr>
          <p:nvPr>
            <p:ph type="ftr" sz="quarter" idx="2"/>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125" y="9478342"/>
            <a:ext cx="2961481" cy="498951"/>
          </a:xfrm>
          <a:prstGeom prst="rect">
            <a:avLst/>
          </a:prstGeom>
        </p:spPr>
        <p:txBody>
          <a:bodyPr vert="horz" lIns="91440" tIns="45720" rIns="91440" bIns="45720" rtlCol="0" anchor="b"/>
          <a:lstStyle>
            <a:lvl1pPr algn="r">
              <a:defRPr sz="1200"/>
            </a:lvl1pPr>
          </a:lstStyle>
          <a:p>
            <a:fld id="{A10E1475-516A-4A0C-8605-D9F70011F720}" type="slidenum">
              <a:rPr lang="en-US" smtClean="0"/>
              <a:t>‹#›</a:t>
            </a:fld>
            <a:endParaRPr lang="en-US"/>
          </a:p>
        </p:txBody>
      </p:sp>
    </p:spTree>
    <p:extLst>
      <p:ext uri="{BB962C8B-B14F-4D97-AF65-F5344CB8AC3E}">
        <p14:creationId xmlns:p14="http://schemas.microsoft.com/office/powerpoint/2010/main" val="1982622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38D5CF10-2452-492F-BD90-80252FB2E8A4}" type="datetimeFigureOut">
              <a:rPr lang="en-US" smtClean="0"/>
              <a:t>1/31/2016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3413396C-71A9-4879-B759-0F6755066F99}" type="slidenum">
              <a:rPr lang="en-US" smtClean="0"/>
              <a:t>‹#›</a:t>
            </a:fld>
            <a:endParaRPr lang="en-US"/>
          </a:p>
        </p:txBody>
      </p:sp>
    </p:spTree>
    <p:extLst>
      <p:ext uri="{BB962C8B-B14F-4D97-AF65-F5344CB8AC3E}">
        <p14:creationId xmlns:p14="http://schemas.microsoft.com/office/powerpoint/2010/main" val="9509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06219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868969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226342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000302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93462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219192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96691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813797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7049437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280944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840423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135779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506037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871450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55775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178631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583903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130190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288910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736509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Agile,</a:t>
            </a:r>
            <a:r>
              <a:rPr lang="en-US" baseline="0" dirty="0" smtClean="0"/>
              <a:t> Waterfall</a:t>
            </a:r>
            <a:endParaRPr lang="en-US" dirty="0"/>
          </a:p>
        </p:txBody>
      </p:sp>
      <p:sp>
        <p:nvSpPr>
          <p:cNvPr id="4" name="Slide Number Placeholder 3"/>
          <p:cNvSpPr>
            <a:spLocks noGrp="1"/>
          </p:cNvSpPr>
          <p:nvPr>
            <p:ph type="sldNum" sz="quarter" idx="10"/>
          </p:nvPr>
        </p:nvSpPr>
        <p:spPr/>
        <p:txBody>
          <a:bodyPr/>
          <a:lstStyle/>
          <a:p>
            <a:fld id="{3413396C-71A9-4879-B759-0F6755066F9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40474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7CD35A-22BF-41CC-832F-DE6E013784E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1120651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D9A9E4-1168-438F-A5D7-66C4AFC23421}"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380040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2BDF2A-98F3-4956-99C2-3A8DCC7B5B80}"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701729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a:xfrm>
            <a:off x="13252" y="6509992"/>
            <a:ext cx="1129748" cy="365125"/>
          </a:xfrm>
        </p:spPr>
        <p:txBody>
          <a:bodyPr/>
          <a:lstStyle>
            <a:lvl1pPr algn="l">
              <a:defRPr>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57909906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59717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425569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1143000" cy="365125"/>
          </a:xfrm>
        </p:spPr>
        <p:txBody>
          <a:bodyPr/>
          <a:lstStyle>
            <a:lvl1pPr algn="l">
              <a:defRPr>
                <a:solidFill>
                  <a:schemeClr val="tx1"/>
                </a:solidFill>
              </a:defRPr>
            </a:lvl1p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812382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61486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470154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52762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34814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DAE1B6-3DC5-4F74-BA9A-14B00E499CB4}"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146697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701471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561867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982732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C3FEA0-7E89-44D8-A27C-B0357502F1B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lvl1pPr>
              <a:defRPr b="0">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17369414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730E7-DF19-409B-BA3A-CB2994C87243}"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59214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79938B-92FC-4C14-BBAC-97A00DF92F1A}"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24776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13252" y="6492875"/>
            <a:ext cx="1143000" cy="365125"/>
          </a:xfrm>
        </p:spPr>
        <p:txBody>
          <a:bodyPr/>
          <a:lstStyle>
            <a:lvl1pPr algn="l">
              <a:defRPr>
                <a:solidFill>
                  <a:schemeClr val="tx1"/>
                </a:solidFill>
              </a:defRPr>
            </a:lvl1pPr>
          </a:lstStyle>
          <a:p>
            <a:r>
              <a:rPr lang="en-US" smtClean="0">
                <a:solidFill>
                  <a:prstClr val="black"/>
                </a:solidFill>
              </a:rPr>
              <a:t>MEhsanSaeed</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682203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EB1BEC-FF07-4741-ADFF-EC4393680172}"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93545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4F807D-DF66-43EC-BFD5-805BA9C91E5C}"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18923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D4D01-4840-4275-9215-2FA0182281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4567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466D1B-DBAD-4BE9-BE8A-42458726FE67}"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7475902"/>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BF5586-DF85-48DC-83D0-A19070D7DCAC}"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3370394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A9FE0D-A103-46F0-A9C4-1D61C7A16AF2}"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99200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BC4CF8-A0F3-416D-92A7-03AD8679B80D}"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1947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8BF1F8-3491-4072-9A97-2F597B3AE389}"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17579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33FF33-B253-446F-A0DB-2D6852B29466}"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1617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0" y="6492875"/>
            <a:ext cx="2895600" cy="365125"/>
          </a:xfrm>
        </p:spPr>
        <p:txBody>
          <a:bodyPr/>
          <a:lstStyle>
            <a:lvl1pPr algn="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39451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AA5A9A-4194-48D7-A9F9-36CCC3F76E96}" type="datetime1">
              <a:rPr lang="en-US" smtClean="0">
                <a:solidFill>
                  <a:prstClr val="black">
                    <a:tint val="75000"/>
                  </a:prstClr>
                </a:solidFill>
              </a:rPr>
              <a:pPr/>
              <a:t>1/31/2016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17210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D22327-0C39-4740-B321-70663E6927C6}" type="datetime1">
              <a:rPr lang="en-US" smtClean="0">
                <a:solidFill>
                  <a:prstClr val="black">
                    <a:tint val="75000"/>
                  </a:prstClr>
                </a:solidFill>
              </a:rPr>
              <a:pPr/>
              <a:t>1/31/2016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710991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073BB8-34EE-4344-9E8D-6361D08144C3}" type="datetime1">
              <a:rPr lang="en-US" smtClean="0">
                <a:solidFill>
                  <a:prstClr val="black">
                    <a:tint val="75000"/>
                  </a:prstClr>
                </a:solidFill>
              </a:rPr>
              <a:pPr/>
              <a:t>1/31/2016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2879025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DB8147-256C-49F7-A74E-ED32D6D53BC7}"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390125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3558CA-D3D7-4D32-8377-42463EA37C5F}" type="datetime1">
              <a:rPr lang="en-US" smtClean="0">
                <a:solidFill>
                  <a:prstClr val="black">
                    <a:tint val="75000"/>
                  </a:prstClr>
                </a:solidFill>
              </a:rPr>
              <a:pPr/>
              <a:t>1/31/2016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MEhsanSaeed</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9932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BA1AC-4D00-4E2D-8955-362673B2C8DC}"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43103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MEhsanSaeed</a:t>
            </a:r>
            <a:endParaRPr lang="en-US">
              <a:solidFill>
                <a:prstClr val="black">
                  <a:tint val="75000"/>
                </a:prstClr>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67070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94793-537E-43C7-8648-A379801F760D}" type="datetime1">
              <a:rPr lang="en-US" smtClean="0">
                <a:solidFill>
                  <a:prstClr val="black">
                    <a:tint val="75000"/>
                  </a:prstClr>
                </a:solidFill>
              </a:rPr>
              <a:pPr/>
              <a:t>1/31/2016</a:t>
            </a:fld>
            <a:endParaRPr lang="en-US">
              <a:solidFill>
                <a:prstClr val="black">
                  <a:tint val="75000"/>
                </a:prstClr>
              </a:solidFill>
            </a:endParaRPr>
          </a:p>
        </p:txBody>
      </p:sp>
      <p:sp>
        <p:nvSpPr>
          <p:cNvPr id="5" name="Footer Placeholder 4"/>
          <p:cNvSpPr>
            <a:spLocks noGrp="1"/>
          </p:cNvSpPr>
          <p:nvPr>
            <p:ph type="ftr" sz="quarter" idx="3"/>
          </p:nvPr>
        </p:nvSpPr>
        <p:spPr>
          <a:xfrm>
            <a:off x="-23191" y="6492875"/>
            <a:ext cx="1089991" cy="365125"/>
          </a:xfrm>
          <a:prstGeom prst="rect">
            <a:avLst/>
          </a:prstGeom>
        </p:spPr>
        <p:txBody>
          <a:bodyPr vert="horz" lIns="91440" tIns="45720" rIns="91440" bIns="45720" rtlCol="0" anchor="ctr"/>
          <a:lstStyle>
            <a:lvl1pPr algn="l">
              <a:defRPr sz="1200">
                <a:solidFill>
                  <a:schemeClr val="tx1"/>
                </a:solidFill>
              </a:defRPr>
            </a:lvl1pPr>
          </a:lstStyle>
          <a:p>
            <a:r>
              <a:rPr lang="en-US" smtClean="0">
                <a:solidFill>
                  <a:prstClr val="black"/>
                </a:solidFill>
              </a:rPr>
              <a:t>MEhsanSaeed</a:t>
            </a:r>
            <a:endParaRPr lang="en-US">
              <a:solidFill>
                <a:prstClr val="black"/>
              </a:solidFill>
            </a:endParaRPr>
          </a:p>
        </p:txBody>
      </p:sp>
      <p:sp>
        <p:nvSpPr>
          <p:cNvPr id="6" name="Slide Number Placeholder 5"/>
          <p:cNvSpPr>
            <a:spLocks noGrp="1"/>
          </p:cNvSpPr>
          <p:nvPr>
            <p:ph type="sldNum" sz="quarter" idx="4"/>
          </p:nvPr>
        </p:nvSpPr>
        <p:spPr>
          <a:xfrm>
            <a:off x="6977742" y="652190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04232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4.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7100"/>
            <a:ext cx="9144000" cy="533400"/>
          </a:xfrm>
        </p:spPr>
        <p:txBody>
          <a:bodyPr>
            <a:noAutofit/>
          </a:bodyPr>
          <a:lstStyle/>
          <a:p>
            <a:r>
              <a:rPr lang="en-US" sz="3600" b="1" dirty="0" smtClean="0">
                <a:solidFill>
                  <a:srgbClr val="FF0000"/>
                </a:solidFill>
                <a:effectLst>
                  <a:outerShdw blurRad="38100" dist="38100" dir="2700000" algn="tl">
                    <a:srgbClr val="000000">
                      <a:alpha val="43137"/>
                    </a:srgbClr>
                  </a:outerShdw>
                </a:effectLst>
              </a:rPr>
              <a:t>Control Procurements</a:t>
            </a:r>
            <a:endParaRPr lang="en-US" sz="3200" b="1" dirty="0">
              <a:solidFill>
                <a:srgbClr val="FF000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B6F15528-21DE-4FAA-801E-634DDDAF4B2B}" type="slidenum">
              <a:rPr lang="en-US" b="1" smtClean="0">
                <a:solidFill>
                  <a:prstClr val="black"/>
                </a:solidFill>
              </a:rPr>
              <a:pPr/>
              <a:t>1</a:t>
            </a:fld>
            <a:endParaRPr lang="en-US" b="1" dirty="0">
              <a:solidFill>
                <a:prstClr val="black"/>
              </a:solidFill>
            </a:endParaRPr>
          </a:p>
        </p:txBody>
      </p:sp>
      <p:sp>
        <p:nvSpPr>
          <p:cNvPr id="8" name="Rectangle 7"/>
          <p:cNvSpPr/>
          <p:nvPr/>
        </p:nvSpPr>
        <p:spPr>
          <a:xfrm>
            <a:off x="3679222" y="-81275"/>
            <a:ext cx="1785555" cy="584775"/>
          </a:xfrm>
          <a:prstGeom prst="rect">
            <a:avLst/>
          </a:prstGeom>
        </p:spPr>
        <p:txBody>
          <a:bodyPr wrap="square">
            <a:spAutoFit/>
          </a:bodyPr>
          <a:lstStyle/>
          <a:p>
            <a:pPr algn="ctr"/>
            <a:r>
              <a:rPr lang="en-US" sz="3200" b="1" dirty="0" smtClean="0">
                <a:solidFill>
                  <a:prstClr val="black"/>
                </a:solidFill>
              </a:rPr>
              <a:t>MEC-14</a:t>
            </a:r>
            <a:endParaRPr lang="en-US" sz="3200" b="1" dirty="0">
              <a:solidFill>
                <a:prstClr val="black"/>
              </a:solidFill>
            </a:endParaRPr>
          </a:p>
        </p:txBody>
      </p:sp>
      <p:sp>
        <p:nvSpPr>
          <p:cNvPr id="4" name="Footer Placeholder 3"/>
          <p:cNvSpPr>
            <a:spLocks noGrp="1"/>
          </p:cNvSpPr>
          <p:nvPr>
            <p:ph type="ftr" sz="quarter" idx="11"/>
          </p:nvPr>
        </p:nvSpPr>
        <p:spPr>
          <a:xfrm>
            <a:off x="3124200" y="6483673"/>
            <a:ext cx="2895600" cy="365125"/>
          </a:xfrm>
        </p:spPr>
        <p:txBody>
          <a:bodyPr/>
          <a:lstStyle/>
          <a:p>
            <a:pPr algn="ctr"/>
            <a:r>
              <a:rPr lang="en-US" dirty="0" err="1" smtClean="0">
                <a:solidFill>
                  <a:prstClr val="black">
                    <a:tint val="75000"/>
                  </a:prstClr>
                </a:solidFill>
              </a:rPr>
              <a:t>MEhsanSaeed</a:t>
            </a:r>
            <a:endParaRPr lang="en-US" dirty="0">
              <a:solidFill>
                <a:prstClr val="black">
                  <a:tint val="75000"/>
                </a:prstClr>
              </a:solidFill>
            </a:endParaRPr>
          </a:p>
        </p:txBody>
      </p:sp>
      <p:sp>
        <p:nvSpPr>
          <p:cNvPr id="6" name="TextBox 5"/>
          <p:cNvSpPr txBox="1"/>
          <p:nvPr/>
        </p:nvSpPr>
        <p:spPr>
          <a:xfrm>
            <a:off x="23150" y="1091875"/>
            <a:ext cx="9111342" cy="3093154"/>
          </a:xfrm>
          <a:prstGeom prst="rect">
            <a:avLst/>
          </a:prstGeom>
          <a:noFill/>
        </p:spPr>
        <p:txBody>
          <a:bodyPr wrap="square" rtlCol="0">
            <a:spAutoFit/>
          </a:bodyPr>
          <a:lstStyle/>
          <a:p>
            <a:pPr>
              <a:spcBef>
                <a:spcPts val="600"/>
              </a:spcBef>
              <a:buClr>
                <a:srgbClr val="FF0000"/>
              </a:buClr>
              <a:buSzPct val="65000"/>
            </a:pPr>
            <a:r>
              <a:rPr lang="en-US" sz="2000" u="sng" dirty="0" smtClean="0">
                <a:solidFill>
                  <a:prstClr val="black"/>
                </a:solidFill>
              </a:rPr>
              <a:t>Outline</a:t>
            </a:r>
          </a:p>
          <a:p>
            <a:pPr marL="234950" indent="-234950">
              <a:spcBef>
                <a:spcPts val="600"/>
              </a:spcBef>
              <a:buClr>
                <a:srgbClr val="FF0000"/>
              </a:buClr>
              <a:buSzPct val="65000"/>
              <a:buFont typeface="Wingdings" pitchFamily="2" charset="2"/>
              <a:buChar char="§"/>
            </a:pPr>
            <a:r>
              <a:rPr lang="en-US" sz="2000" dirty="0" smtClean="0">
                <a:solidFill>
                  <a:prstClr val="black"/>
                </a:solidFill>
              </a:rPr>
              <a:t>Domain of Controlling Procurements</a:t>
            </a:r>
          </a:p>
          <a:p>
            <a:pPr marL="234950" indent="-234950">
              <a:spcBef>
                <a:spcPts val="600"/>
              </a:spcBef>
              <a:buClr>
                <a:srgbClr val="FF0000"/>
              </a:buClr>
              <a:buSzPct val="65000"/>
              <a:buFont typeface="Wingdings" pitchFamily="2" charset="2"/>
              <a:buChar char="§"/>
            </a:pPr>
            <a:r>
              <a:rPr lang="en-US" sz="2000" dirty="0" smtClean="0">
                <a:solidFill>
                  <a:prstClr val="black"/>
                </a:solidFill>
              </a:rPr>
              <a:t>Processes in the Procurements KA </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Control Procurement Process and its ITTO</a:t>
            </a:r>
          </a:p>
          <a:p>
            <a:pPr>
              <a:spcBef>
                <a:spcPts val="600"/>
              </a:spcBef>
              <a:buClr>
                <a:srgbClr val="FF0000"/>
              </a:buClr>
              <a:buSzPct val="65000"/>
            </a:pPr>
            <a:r>
              <a:rPr lang="en-US" sz="2000" u="sng" dirty="0" smtClean="0">
                <a:solidFill>
                  <a:prstClr val="black"/>
                </a:solidFill>
              </a:rPr>
              <a:t>Readings</a:t>
            </a:r>
          </a:p>
          <a:p>
            <a:pPr marL="234950" indent="-234950">
              <a:spcBef>
                <a:spcPts val="600"/>
              </a:spcBef>
              <a:buClr>
                <a:srgbClr val="FF0000"/>
              </a:buClr>
              <a:buSzPct val="65000"/>
              <a:buFont typeface="Wingdings" pitchFamily="2" charset="2"/>
              <a:buChar char="§"/>
            </a:pPr>
            <a:r>
              <a:rPr lang="en-US" sz="2000" dirty="0" smtClean="0">
                <a:solidFill>
                  <a:prstClr val="black"/>
                </a:solidFill>
              </a:rPr>
              <a:t>PMBoK, </a:t>
            </a:r>
            <a:r>
              <a:rPr lang="en-US" sz="2000" smtClean="0">
                <a:solidFill>
                  <a:prstClr val="black"/>
                </a:solidFill>
              </a:rPr>
              <a:t>pages </a:t>
            </a:r>
            <a:r>
              <a:rPr lang="en-US" sz="2000" smtClean="0">
                <a:solidFill>
                  <a:prstClr val="black"/>
                </a:solidFill>
              </a:rPr>
              <a:t>379-386.</a:t>
            </a:r>
            <a:endParaRPr lang="en-US" sz="2000" dirty="0" smtClean="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Rita, pages 89 &amp; 500-507.</a:t>
            </a:r>
            <a:endParaRPr lang="en-US" sz="2000" dirty="0">
              <a:solidFill>
                <a:prstClr val="black"/>
              </a:solidFill>
            </a:endParaRPr>
          </a:p>
          <a:p>
            <a:pPr marL="234950" indent="-234950">
              <a:spcBef>
                <a:spcPts val="600"/>
              </a:spcBef>
              <a:buClr>
                <a:srgbClr val="FF0000"/>
              </a:buClr>
              <a:buSzPct val="65000"/>
              <a:buFont typeface="Wingdings" pitchFamily="2" charset="2"/>
              <a:buChar char="§"/>
            </a:pPr>
            <a:r>
              <a:rPr lang="en-US" sz="2000" dirty="0" smtClean="0">
                <a:solidFill>
                  <a:prstClr val="black"/>
                </a:solidFill>
              </a:rPr>
              <a:t>Lecture </a:t>
            </a:r>
            <a:r>
              <a:rPr lang="en-US" sz="2000" dirty="0" smtClean="0">
                <a:solidFill>
                  <a:prstClr val="black"/>
                </a:solidFill>
              </a:rPr>
              <a:t>Notes.</a:t>
            </a:r>
            <a:endParaRPr lang="en-US" sz="2000" dirty="0">
              <a:solidFill>
                <a:prstClr val="black"/>
              </a:solidFill>
            </a:endParaRPr>
          </a:p>
        </p:txBody>
      </p:sp>
    </p:spTree>
    <p:extLst>
      <p:ext uri="{BB962C8B-B14F-4D97-AF65-F5344CB8AC3E}">
        <p14:creationId xmlns:p14="http://schemas.microsoft.com/office/powerpoint/2010/main" val="38979750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Procurement Outputs … 1/3</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10</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6168682"/>
        </p:xfrm>
        <a:graphic>
          <a:graphicData uri="http://schemas.openxmlformats.org/drawingml/2006/table">
            <a:tbl>
              <a:tblPr firstRow="1" bandRow="1">
                <a:tableStyleId>{5940675A-B579-460E-94D1-54222C63F5DA}</a:tableStyleId>
              </a:tblPr>
              <a:tblGrid>
                <a:gridCol w="1148861"/>
                <a:gridCol w="77338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WPI</a:t>
                      </a:r>
                      <a:endParaRPr lang="en-US" sz="2000" b="0" dirty="0"/>
                    </a:p>
                  </a:txBody>
                  <a:tcPr marT="91440" marB="91440"/>
                </a:tc>
                <a:tc>
                  <a:txBody>
                    <a:bodyPr/>
                    <a:lstStyle/>
                    <a:p>
                      <a:pPr marL="234950" indent="-234950">
                        <a:buFont typeface="Arial" panose="020B0604020202020204" pitchFamily="34" charset="0"/>
                        <a:buChar char="•"/>
                      </a:pPr>
                      <a:r>
                        <a:rPr lang="en-US" sz="2000" b="0" kern="1200" dirty="0" smtClean="0">
                          <a:solidFill>
                            <a:schemeClr val="tx1"/>
                          </a:solidFill>
                          <a:latin typeface="+mn-lt"/>
                          <a:ea typeface="+mn-ea"/>
                          <a:cs typeface="+mn-cs"/>
                        </a:rPr>
                        <a:t>WPI provides a basis for identification of current or potential problems to support later claims or new procurements.</a:t>
                      </a:r>
                    </a:p>
                    <a:p>
                      <a:pPr marL="234950" indent="-234950">
                        <a:buFont typeface="Arial" panose="020B0604020202020204" pitchFamily="34" charset="0"/>
                        <a:buChar char="•"/>
                      </a:pPr>
                      <a:r>
                        <a:rPr lang="en-US" sz="2000" b="0" kern="1200" dirty="0" smtClean="0">
                          <a:solidFill>
                            <a:schemeClr val="tx1"/>
                          </a:solidFill>
                          <a:latin typeface="+mn-lt"/>
                          <a:ea typeface="+mn-ea"/>
                          <a:cs typeface="+mn-cs"/>
                        </a:rPr>
                        <a:t>By reporting on the Performance of a vendor, the organization increases knowledge of the performance of the procurement, which supports improved forecasting, risk management, and decision making. </a:t>
                      </a:r>
                    </a:p>
                    <a:p>
                      <a:pPr marL="234950" indent="-234950">
                        <a:buFont typeface="Arial" panose="020B0604020202020204" pitchFamily="34" charset="0"/>
                        <a:buChar char="•"/>
                      </a:pPr>
                      <a:r>
                        <a:rPr lang="en-US" sz="2000" b="0" kern="1200" dirty="0" smtClean="0">
                          <a:solidFill>
                            <a:schemeClr val="tx1"/>
                          </a:solidFill>
                          <a:latin typeface="+mn-lt"/>
                          <a:ea typeface="+mn-ea"/>
                          <a:cs typeface="+mn-cs"/>
                        </a:rPr>
                        <a:t>Performance Reports also assist in the event there is a dispute with the vendor.</a:t>
                      </a:r>
                    </a:p>
                    <a:p>
                      <a:pPr marL="234950" indent="-234950">
                        <a:buFont typeface="Arial" panose="020B0604020202020204" pitchFamily="34" charset="0"/>
                        <a:buChar char="•"/>
                      </a:pPr>
                      <a:r>
                        <a:rPr lang="en-US" sz="2000" b="0" kern="1200" dirty="0" smtClean="0">
                          <a:solidFill>
                            <a:schemeClr val="tx1"/>
                          </a:solidFill>
                          <a:latin typeface="+mn-lt"/>
                          <a:ea typeface="+mn-ea"/>
                          <a:cs typeface="+mn-cs"/>
                        </a:rPr>
                        <a:t>WPI includes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reporting Compliance of Contracts, which provides procuring organizations a mechanism to track specific deliverables expected and received from vendors. </a:t>
                      </a:r>
                    </a:p>
                    <a:p>
                      <a:pPr marL="234950" indent="-234950">
                        <a:buFont typeface="Arial" panose="020B0604020202020204" pitchFamily="34" charset="0"/>
                        <a:buChar char="•"/>
                      </a:pPr>
                      <a:r>
                        <a:rPr lang="en-US" sz="2000" b="0" kern="1200" dirty="0" smtClean="0">
                          <a:solidFill>
                            <a:schemeClr val="tx1"/>
                          </a:solidFill>
                          <a:latin typeface="+mn-lt"/>
                          <a:ea typeface="+mn-ea"/>
                          <a:cs typeface="+mn-cs"/>
                        </a:rPr>
                        <a:t>Contract Compliance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Reports support improved communications with vendors so that potential issues are addressed promptly to the satisfaction of all parties</a:t>
                      </a:r>
                      <a:endParaRPr lang="en-US" sz="2000" b="0" i="0" kern="1200" dirty="0" smtClean="0">
                        <a:solidFill>
                          <a:schemeClr val="tx1"/>
                        </a:solidFill>
                        <a:latin typeface="+mn-lt"/>
                        <a:ea typeface="+mn-ea"/>
                        <a:cs typeface="+mn-cs"/>
                      </a:endParaRPr>
                    </a:p>
                  </a:txBody>
                  <a:tcPr marT="91440" marB="91440"/>
                </a:tc>
              </a:tr>
              <a:tr h="990600">
                <a:tc>
                  <a:txBody>
                    <a:bodyPr/>
                    <a:lstStyle/>
                    <a:p>
                      <a:r>
                        <a:rPr lang="en-US" sz="2000" b="0" dirty="0" smtClean="0"/>
                        <a:t>Change Requests</a:t>
                      </a:r>
                      <a:endParaRPr lang="en-US" sz="2000" b="0" dirty="0"/>
                    </a:p>
                  </a:txBody>
                  <a:tcPr marT="91440" marB="91440"/>
                </a:tc>
                <a:tc>
                  <a:txBody>
                    <a:bodyPr/>
                    <a:lstStyle/>
                    <a:p>
                      <a:pPr marL="0" indent="0">
                        <a:buFont typeface="Arial" panose="020B0604020202020204" pitchFamily="34" charset="0"/>
                        <a:buNone/>
                      </a:pPr>
                      <a:r>
                        <a:rPr lang="en-US" sz="2000" b="0" i="0" u="none" strike="noStrike" kern="1200" baseline="0" dirty="0" smtClean="0">
                          <a:solidFill>
                            <a:schemeClr val="tx1"/>
                          </a:solidFill>
                          <a:latin typeface="+mn-lt"/>
                          <a:ea typeface="+mn-ea"/>
                          <a:cs typeface="+mn-cs"/>
                        </a:rPr>
                        <a:t>Control </a:t>
                      </a:r>
                      <a:r>
                        <a:rPr lang="en-US" sz="2000" b="0" i="0" u="none" strike="noStrike" kern="1200" baseline="0" dirty="0" err="1" smtClean="0">
                          <a:solidFill>
                            <a:schemeClr val="tx1"/>
                          </a:solidFill>
                          <a:latin typeface="+mn-lt"/>
                          <a:ea typeface="+mn-ea"/>
                          <a:cs typeface="+mn-cs"/>
                        </a:rPr>
                        <a:t>Proc</a:t>
                      </a:r>
                      <a:r>
                        <a:rPr lang="en-US" sz="2000" b="0" i="0" u="none" strike="noStrike" kern="1200" baseline="0" dirty="0" smtClean="0">
                          <a:solidFill>
                            <a:schemeClr val="tx1"/>
                          </a:solidFill>
                          <a:latin typeface="+mn-lt"/>
                          <a:ea typeface="+mn-ea"/>
                          <a:cs typeface="+mn-cs"/>
                        </a:rPr>
                        <a:t> process may result in Change Requests to the Project Management Plan, its subsidiary plans, and other components, such as the Cost Baseline, Schedule Baseline, and Procurement Management Plan</a:t>
                      </a:r>
                    </a:p>
                  </a:txBody>
                  <a:tcPr marT="91440" marB="91440"/>
                </a:tc>
              </a:tr>
            </a:tbl>
          </a:graphicData>
        </a:graphic>
      </p:graphicFrame>
      <p:sp>
        <p:nvSpPr>
          <p:cNvPr id="5" name="Footer Placeholder 3"/>
          <p:cNvSpPr>
            <a:spLocks noGrp="1"/>
          </p:cNvSpPr>
          <p:nvPr>
            <p:ph type="ftr" sz="quarter" idx="11"/>
          </p:nvPr>
        </p:nvSpPr>
        <p:spPr>
          <a:xfrm>
            <a:off x="4044461" y="6371492"/>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2349401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Procurement Outputs … 2/3</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6492875"/>
            <a:ext cx="2133600" cy="365125"/>
          </a:xfrm>
        </p:spPr>
        <p:txBody>
          <a:bodyPr/>
          <a:lstStyle/>
          <a:p>
            <a:fld id="{B6F15528-21DE-4FAA-801E-634DDDAF4B2B}" type="slidenum">
              <a:rPr lang="en-US" b="1" smtClean="0">
                <a:solidFill>
                  <a:prstClr val="black"/>
                </a:solidFill>
              </a:rPr>
              <a:pPr/>
              <a:t>11</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5985802"/>
        </p:xfrm>
        <a:graphic>
          <a:graphicData uri="http://schemas.openxmlformats.org/drawingml/2006/table">
            <a:tbl>
              <a:tblPr firstRow="1" bandRow="1">
                <a:tableStyleId>{5940675A-B579-460E-94D1-54222C63F5DA}</a:tableStyleId>
              </a:tblPr>
              <a:tblGrid>
                <a:gridCol w="1453661"/>
                <a:gridCol w="74290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Proj Mgt Plan Update</a:t>
                      </a:r>
                      <a:endParaRPr lang="en-US" sz="2000" b="0" dirty="0"/>
                    </a:p>
                  </a:txBody>
                  <a:tcPr marT="91440" marB="91440"/>
                </a:tc>
                <a:tc>
                  <a:txBody>
                    <a:bodyPr/>
                    <a:lstStyle/>
                    <a:p>
                      <a:pPr>
                        <a:spcBef>
                          <a:spcPts val="600"/>
                        </a:spcBef>
                      </a:pPr>
                      <a:r>
                        <a:rPr lang="en-US" sz="2000" b="0" i="0" u="none" strike="noStrike" kern="1200" baseline="0" dirty="0" smtClean="0">
                          <a:solidFill>
                            <a:schemeClr val="tx1"/>
                          </a:solidFill>
                          <a:latin typeface="+mn-lt"/>
                          <a:ea typeface="+mn-ea"/>
                          <a:cs typeface="+mn-cs"/>
                        </a:rPr>
                        <a:t>Includes updates to:</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Procurement Management Plan. </a:t>
                      </a:r>
                      <a:r>
                        <a:rPr lang="en-US" sz="2000" b="0" i="0" u="none" strike="noStrike" kern="1200" baseline="0" dirty="0" smtClean="0">
                          <a:solidFill>
                            <a:schemeClr val="tx1"/>
                          </a:solidFill>
                          <a:latin typeface="+mn-lt"/>
                          <a:ea typeface="+mn-ea"/>
                          <a:cs typeface="+mn-cs"/>
                        </a:rPr>
                        <a:t>This plan is updated to reflect any Approved Change Requests that affect procurement management, including impacts to costs or schedules.</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Schedule Baseline. </a:t>
                      </a:r>
                      <a:r>
                        <a:rPr lang="en-US" sz="2000" b="0" i="0" u="none" strike="noStrike" kern="1200" baseline="0" dirty="0" smtClean="0">
                          <a:solidFill>
                            <a:schemeClr val="tx1"/>
                          </a:solidFill>
                          <a:latin typeface="+mn-lt"/>
                          <a:ea typeface="+mn-ea"/>
                          <a:cs typeface="+mn-cs"/>
                        </a:rPr>
                        <a:t>If there are slippages that impact overall project performance, the Schedule Baseline may need to be updated to reflect the current expectations.</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Cost Baseline. </a:t>
                      </a:r>
                      <a:r>
                        <a:rPr lang="en-US" sz="2000" b="0" i="0" u="none" strike="noStrike" kern="1200" baseline="0" dirty="0" smtClean="0">
                          <a:solidFill>
                            <a:schemeClr val="tx1"/>
                          </a:solidFill>
                          <a:latin typeface="+mn-lt"/>
                          <a:ea typeface="+mn-ea"/>
                          <a:cs typeface="+mn-cs"/>
                        </a:rPr>
                        <a:t>If there are changes that impact overall project costs, the Cost Baseline may need to be updated to reflect the current expectations</a:t>
                      </a:r>
                      <a:r>
                        <a:rPr lang="en-US" sz="1800" b="0" i="0" u="none" strike="noStrike" kern="1200" baseline="0" dirty="0" smtClean="0">
                          <a:solidFill>
                            <a:schemeClr val="tx1"/>
                          </a:solidFill>
                          <a:latin typeface="+mn-lt"/>
                          <a:ea typeface="+mn-ea"/>
                          <a:cs typeface="+mn-cs"/>
                        </a:rPr>
                        <a:t>.</a:t>
                      </a:r>
                    </a:p>
                  </a:txBody>
                  <a:tcPr marT="91440" marB="91440"/>
                </a:tc>
              </a:tr>
              <a:tr h="0">
                <a:tc>
                  <a:txBody>
                    <a:bodyPr/>
                    <a:lstStyle/>
                    <a:p>
                      <a:r>
                        <a:rPr lang="en-US" sz="2000" b="0" kern="1200" dirty="0" smtClean="0">
                          <a:solidFill>
                            <a:schemeClr val="tx1"/>
                          </a:solidFill>
                          <a:latin typeface="+mn-lt"/>
                          <a:ea typeface="+mn-ea"/>
                          <a:cs typeface="+mn-cs"/>
                        </a:rPr>
                        <a:t>Project Documents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Updates</a:t>
                      </a:r>
                      <a:endParaRPr lang="en-US" sz="2000" b="0" kern="1200" dirty="0">
                        <a:solidFill>
                          <a:schemeClr val="tx1"/>
                        </a:solidFill>
                        <a:latin typeface="+mn-lt"/>
                        <a:ea typeface="+mn-ea"/>
                        <a:cs typeface="+mn-cs"/>
                      </a:endParaRPr>
                    </a:p>
                  </a:txBody>
                  <a:tcPr marT="91440" marB="91440"/>
                </a:tc>
                <a:tc>
                  <a:txBody>
                    <a:bodyPr/>
                    <a:lstStyle/>
                    <a:p>
                      <a:pPr marL="0" indent="0">
                        <a:spcBef>
                          <a:spcPts val="300"/>
                        </a:spcBef>
                        <a:buFont typeface="Arial" panose="020B0604020202020204" pitchFamily="34" charset="0"/>
                        <a:buNone/>
                      </a:pPr>
                      <a:r>
                        <a:rPr lang="en-US" sz="2000" b="0" kern="1200" dirty="0" smtClean="0">
                          <a:solidFill>
                            <a:schemeClr val="tx1"/>
                          </a:solidFill>
                          <a:latin typeface="+mn-lt"/>
                          <a:ea typeface="+mn-ea"/>
                          <a:cs typeface="+mn-cs"/>
                        </a:rPr>
                        <a:t>Involves updation </a:t>
                      </a:r>
                      <a:r>
                        <a:rPr lang="en-US" sz="2000" b="0" kern="1200" baseline="0" dirty="0" smtClean="0">
                          <a:solidFill>
                            <a:schemeClr val="tx1"/>
                          </a:solidFill>
                          <a:latin typeface="+mn-lt"/>
                          <a:ea typeface="+mn-ea"/>
                          <a:cs typeface="+mn-cs"/>
                        </a:rPr>
                        <a:t>to </a:t>
                      </a:r>
                      <a:r>
                        <a:rPr lang="en-US" sz="2000" b="1" kern="1200" dirty="0" smtClean="0">
                          <a:solidFill>
                            <a:schemeClr val="tx1"/>
                          </a:solidFill>
                          <a:latin typeface="+mn-lt"/>
                          <a:ea typeface="+mn-ea"/>
                          <a:cs typeface="+mn-cs"/>
                        </a:rPr>
                        <a:t>Procurement documentation </a:t>
                      </a:r>
                      <a:r>
                        <a:rPr lang="en-US" sz="2000" b="0" kern="1200" dirty="0" smtClean="0">
                          <a:solidFill>
                            <a:schemeClr val="tx1"/>
                          </a:solidFill>
                          <a:latin typeface="+mn-lt"/>
                          <a:ea typeface="+mn-ea"/>
                          <a:cs typeface="+mn-cs"/>
                        </a:rPr>
                        <a:t>which may include: </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Procurement Contract with all supporting Schedules, Requested Unapproved Contract Changes, and Approved Change Requests.</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Seller-developed Technical Documentation and other WPI, such as Deliverables, Seller Performance Reports and Warranties, Financial Documents including Invoices and Payment Records, and the results of contract-related Inspections</a:t>
                      </a:r>
                      <a:endParaRPr lang="en-US" sz="2000" b="0" kern="1200" dirty="0">
                        <a:solidFill>
                          <a:schemeClr val="tx1"/>
                        </a:solidFill>
                        <a:latin typeface="+mn-lt"/>
                        <a:ea typeface="+mn-ea"/>
                        <a:cs typeface="+mn-cs"/>
                      </a:endParaRPr>
                    </a:p>
                  </a:txBody>
                  <a:tcPr marT="0" marB="0"/>
                </a:tc>
              </a:tr>
            </a:tbl>
          </a:graphicData>
        </a:graphic>
      </p:graphicFrame>
      <p:sp>
        <p:nvSpPr>
          <p:cNvPr id="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517501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Procurement Outputs … 3/3</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6492875"/>
            <a:ext cx="2133600" cy="365125"/>
          </a:xfrm>
        </p:spPr>
        <p:txBody>
          <a:bodyPr/>
          <a:lstStyle/>
          <a:p>
            <a:fld id="{B6F15528-21DE-4FAA-801E-634DDDAF4B2B}" type="slidenum">
              <a:rPr lang="en-US" b="1" smtClean="0">
                <a:solidFill>
                  <a:prstClr val="black"/>
                </a:solidFill>
              </a:rPr>
              <a:pPr/>
              <a:t>12</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5909602"/>
        </p:xfrm>
        <a:graphic>
          <a:graphicData uri="http://schemas.openxmlformats.org/drawingml/2006/table">
            <a:tbl>
              <a:tblPr firstRow="1" bandRow="1">
                <a:tableStyleId>{5940675A-B579-460E-94D1-54222C63F5DA}</a:tableStyleId>
              </a:tblPr>
              <a:tblGrid>
                <a:gridCol w="1529861"/>
                <a:gridCol w="73528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OPA Updates</a:t>
                      </a:r>
                      <a:endParaRPr lang="en-US" sz="2000" b="0" dirty="0"/>
                    </a:p>
                  </a:txBody>
                  <a:tcPr marT="91440" marB="91440"/>
                </a:tc>
                <a:tc>
                  <a:txBody>
                    <a:bodyPr/>
                    <a:lstStyle/>
                    <a:p>
                      <a:pPr>
                        <a:spcBef>
                          <a:spcPts val="600"/>
                        </a:spcBef>
                      </a:pPr>
                      <a:r>
                        <a:rPr lang="en-US" sz="2000" b="0" i="0" u="none" strike="noStrike" kern="1200" baseline="0" dirty="0" smtClean="0">
                          <a:solidFill>
                            <a:schemeClr val="tx1"/>
                          </a:solidFill>
                          <a:latin typeface="+mn-lt"/>
                          <a:ea typeface="+mn-ea"/>
                          <a:cs typeface="+mn-cs"/>
                        </a:rPr>
                        <a:t>OPA updated with :</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Correspondence </a:t>
                      </a:r>
                      <a:r>
                        <a:rPr lang="en-US" sz="2000" b="0" i="0" u="none" strike="noStrike" kern="1200" baseline="0" dirty="0" smtClean="0">
                          <a:solidFill>
                            <a:schemeClr val="tx1"/>
                          </a:solidFill>
                          <a:latin typeface="+mn-lt"/>
                          <a:ea typeface="+mn-ea"/>
                          <a:cs typeface="+mn-cs"/>
                        </a:rPr>
                        <a:t>including warnings of unsatisfactory performance, requests for contract changes or clarification, results of buyer audits/ inspections, seller’s weaknesses, a complete and accurate written record of all written and oral contract communications, as well as actions taken and decisions made.</a:t>
                      </a:r>
                    </a:p>
                    <a:p>
                      <a:pPr marL="234950" indent="-234950">
                        <a:spcBef>
                          <a:spcPts val="600"/>
                        </a:spcBef>
                        <a:buFont typeface="Arial" panose="020B0604020202020204" pitchFamily="34" charset="0"/>
                        <a:buChar char="•"/>
                      </a:pPr>
                      <a:r>
                        <a:rPr lang="en-US" sz="2000" b="1" i="0" u="none" strike="noStrike" kern="1200" baseline="0" dirty="0" smtClean="0">
                          <a:solidFill>
                            <a:schemeClr val="tx1"/>
                          </a:solidFill>
                          <a:latin typeface="+mn-lt"/>
                          <a:ea typeface="+mn-ea"/>
                          <a:cs typeface="+mn-cs"/>
                        </a:rPr>
                        <a:t>Payment Schedules and Requests. </a:t>
                      </a:r>
                      <a:r>
                        <a:rPr lang="en-US" sz="2000" b="0" i="0" u="none" strike="noStrike" kern="1200" baseline="0" dirty="0" smtClean="0">
                          <a:solidFill>
                            <a:schemeClr val="tx1"/>
                          </a:solidFill>
                          <a:latin typeface="+mn-lt"/>
                          <a:ea typeface="+mn-ea"/>
                          <a:cs typeface="+mn-cs"/>
                        </a:rPr>
                        <a:t>All payments made in accordance with the procurement contract terms and conditions.</a:t>
                      </a:r>
                    </a:p>
                    <a:p>
                      <a:pPr marL="234950" indent="-234950">
                        <a:spcBef>
                          <a:spcPts val="600"/>
                        </a:spcBef>
                        <a:buFont typeface="Arial" panose="020B0604020202020204" pitchFamily="34" charset="0"/>
                        <a:buChar char="•"/>
                      </a:pPr>
                      <a:r>
                        <a:rPr lang="fr-FR" sz="2000" b="1" i="0" u="none" strike="noStrike" kern="1200" baseline="0" dirty="0" smtClean="0">
                          <a:solidFill>
                            <a:schemeClr val="tx1"/>
                          </a:solidFill>
                          <a:latin typeface="+mn-lt"/>
                          <a:ea typeface="+mn-ea"/>
                          <a:cs typeface="+mn-cs"/>
                        </a:rPr>
                        <a:t>Seller Performance Evaluation Documentation. </a:t>
                      </a:r>
                      <a:r>
                        <a:rPr lang="en-US" sz="2000" b="0" i="0" u="none" strike="noStrike" kern="1200" baseline="0" dirty="0" smtClean="0">
                          <a:solidFill>
                            <a:schemeClr val="tx1"/>
                          </a:solidFill>
                          <a:latin typeface="+mn-lt"/>
                          <a:ea typeface="+mn-ea"/>
                          <a:cs typeface="+mn-cs"/>
                        </a:rPr>
                        <a:t>Prepared by the buyer, Performance Evaluations document the Seller’s ability to continue to perform work on the current contract, indicate if the seller can be allowed to perform work on future projects, or rate how well the Seller is performing the project work. These documents may form the basis for early termination of the seller’s contract or determine how contract penalties, fees, or incentives are administered. The results of these performance evaluations can also be included in the appropriate qualified seller lists.</a:t>
                      </a:r>
                    </a:p>
                  </a:txBody>
                  <a:tcPr marT="91440" marB="91440"/>
                </a:tc>
              </a:tr>
            </a:tbl>
          </a:graphicData>
        </a:graphic>
      </p:graphicFrame>
      <p:sp>
        <p:nvSpPr>
          <p:cNvPr id="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1073982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Procurement Tools &amp; Techniques … 1/4</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0"/>
            <a:ext cx="2133600" cy="365125"/>
          </a:xfrm>
        </p:spPr>
        <p:txBody>
          <a:bodyPr/>
          <a:lstStyle/>
          <a:p>
            <a:fld id="{B6F15528-21DE-4FAA-801E-634DDDAF4B2B}" type="slidenum">
              <a:rPr lang="en-US" b="1" smtClean="0">
                <a:solidFill>
                  <a:prstClr val="black"/>
                </a:solidFill>
              </a:rPr>
              <a:pPr/>
              <a:t>13</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6168682"/>
        </p:xfrm>
        <a:graphic>
          <a:graphicData uri="http://schemas.openxmlformats.org/drawingml/2006/table">
            <a:tbl>
              <a:tblPr firstRow="1" bandRow="1">
                <a:tableStyleId>{5940675A-B579-460E-94D1-54222C63F5DA}</a:tableStyleId>
              </a:tblPr>
              <a:tblGrid>
                <a:gridCol w="1606061"/>
                <a:gridCol w="72766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Contract</a:t>
                      </a:r>
                      <a:r>
                        <a:rPr lang="en-US" sz="2000" b="0" baseline="0" dirty="0" smtClean="0"/>
                        <a:t> Change Control System</a:t>
                      </a:r>
                      <a:endParaRPr lang="en-US" sz="2000" b="0" dirty="0"/>
                    </a:p>
                  </a:txBody>
                  <a:tcPr marT="91440" marB="91440"/>
                </a:tc>
                <a:tc>
                  <a:txBody>
                    <a:bodyPr/>
                    <a:lstStyle/>
                    <a:p>
                      <a:r>
                        <a:rPr lang="en-US" sz="2000" b="0" i="0" u="none" strike="noStrike" kern="1200" baseline="0" dirty="0" smtClean="0">
                          <a:solidFill>
                            <a:schemeClr val="tx1"/>
                          </a:solidFill>
                          <a:latin typeface="+mn-lt"/>
                          <a:ea typeface="+mn-ea"/>
                          <a:cs typeface="+mn-cs"/>
                        </a:rPr>
                        <a:t>A Contract Change Control system defines the process by which the procurement can be modified. It includes the paperwork, tracking systems, dispute resolution procedures, and approval levels necessary for authorising changes. The contract change control system is integrated with the integrated change control system</a:t>
                      </a:r>
                      <a:r>
                        <a:rPr lang="en-US" sz="2000" dirty="0" smtClean="0"/>
                        <a:t>.</a:t>
                      </a:r>
                      <a:endParaRPr lang="en-US" sz="2000" b="0" i="0" kern="1200" dirty="0" smtClean="0">
                        <a:solidFill>
                          <a:schemeClr val="tx1"/>
                        </a:solidFill>
                        <a:latin typeface="+mn-lt"/>
                        <a:ea typeface="+mn-ea"/>
                        <a:cs typeface="+mn-cs"/>
                      </a:endParaRPr>
                    </a:p>
                  </a:txBody>
                  <a:tcPr marT="91440" marB="91440"/>
                </a:tc>
              </a:tr>
              <a:tr h="990600">
                <a:tc>
                  <a:txBody>
                    <a:bodyPr/>
                    <a:lstStyle/>
                    <a:p>
                      <a:r>
                        <a:rPr lang="en-US" sz="2000" b="0" dirty="0" smtClean="0"/>
                        <a:t>Procurement Performance</a:t>
                      </a:r>
                      <a:r>
                        <a:rPr lang="en-US" sz="2000" b="0" baseline="0" dirty="0" smtClean="0"/>
                        <a:t> Reviews</a:t>
                      </a:r>
                      <a:endParaRPr lang="en-US" sz="2000" b="0" dirty="0"/>
                    </a:p>
                  </a:txBody>
                  <a:tcPr marT="91440" marB="91440"/>
                </a:tc>
                <a:tc>
                  <a:txBody>
                    <a:bodyPr/>
                    <a:lstStyle/>
                    <a:p>
                      <a:pPr marL="234950" indent="-234950">
                        <a:buFont typeface="Arial" panose="020B0604020202020204" pitchFamily="34" charset="0"/>
                        <a:buChar char="•"/>
                      </a:pPr>
                      <a:r>
                        <a:rPr lang="en-US" sz="2000" b="0" i="0" u="none" strike="noStrike" kern="1200" baseline="0" dirty="0" smtClean="0">
                          <a:solidFill>
                            <a:schemeClr val="tx1"/>
                          </a:solidFill>
                          <a:latin typeface="+mn-lt"/>
                          <a:ea typeface="+mn-ea"/>
                          <a:cs typeface="+mn-cs"/>
                        </a:rPr>
                        <a:t>A Procurement Performance Review is a structured review of the Seller’s progress to deliver project Scope and Quality, within Cost and on Schedule, as compared to the contract. </a:t>
                      </a:r>
                    </a:p>
                    <a:p>
                      <a:pPr marL="234950" indent="-234950">
                        <a:buFont typeface="Arial" panose="020B0604020202020204" pitchFamily="34" charset="0"/>
                        <a:buChar char="•"/>
                      </a:pPr>
                      <a:r>
                        <a:rPr lang="en-US" sz="2000" b="0" i="0" u="none" strike="noStrike" kern="1200" baseline="0" dirty="0" smtClean="0">
                          <a:solidFill>
                            <a:schemeClr val="tx1"/>
                          </a:solidFill>
                          <a:latin typeface="+mn-lt"/>
                          <a:ea typeface="+mn-ea"/>
                          <a:cs typeface="+mn-cs"/>
                        </a:rPr>
                        <a:t>It can include a review of seller-prepared documentation and buyer inspections, as well as quality audits conducted during seller’s execution of the work.</a:t>
                      </a:r>
                    </a:p>
                    <a:p>
                      <a:pPr marL="234950" indent="-234950">
                        <a:buFont typeface="Arial" panose="020B0604020202020204" pitchFamily="34" charset="0"/>
                        <a:buChar char="•"/>
                      </a:pPr>
                      <a:r>
                        <a:rPr lang="en-US" sz="2000" b="0" i="0" u="none" strike="noStrike" kern="1200" baseline="0" dirty="0" smtClean="0">
                          <a:solidFill>
                            <a:schemeClr val="tx1"/>
                          </a:solidFill>
                          <a:latin typeface="+mn-lt"/>
                          <a:ea typeface="+mn-ea"/>
                          <a:cs typeface="+mn-cs"/>
                        </a:rPr>
                        <a:t>The objective of a Performance Review is to identify performance successes or failures, progress with respect to the procurement statement of work, and contract noncompliance, which allow the buyer to quantify the seller’s demonstrated ability or inability to perform work. </a:t>
                      </a:r>
                    </a:p>
                    <a:p>
                      <a:pPr marL="234950" indent="-234950">
                        <a:buFont typeface="Arial" panose="020B0604020202020204" pitchFamily="34" charset="0"/>
                        <a:buChar char="•"/>
                      </a:pPr>
                      <a:r>
                        <a:rPr lang="en-US" sz="2000" b="0" i="0" u="none" strike="noStrike" kern="1200" baseline="0" dirty="0" smtClean="0">
                          <a:solidFill>
                            <a:schemeClr val="tx1"/>
                          </a:solidFill>
                          <a:latin typeface="+mn-lt"/>
                          <a:ea typeface="+mn-ea"/>
                          <a:cs typeface="+mn-cs"/>
                        </a:rPr>
                        <a:t>Such reviews may take place as a part of project status reviews, which would include key suppliers.</a:t>
                      </a:r>
                      <a:endParaRPr lang="en-US" sz="2000" b="0" i="0" kern="1200" dirty="0" smtClean="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304800" y="6324600"/>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4036844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Procurement Tools &amp; Techniques … 2/4</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6492875"/>
            <a:ext cx="2133600" cy="365125"/>
          </a:xfrm>
        </p:spPr>
        <p:txBody>
          <a:bodyPr/>
          <a:lstStyle/>
          <a:p>
            <a:fld id="{B6F15528-21DE-4FAA-801E-634DDDAF4B2B}" type="slidenum">
              <a:rPr lang="en-US" b="1" smtClean="0">
                <a:solidFill>
                  <a:prstClr val="black"/>
                </a:solidFill>
              </a:rPr>
              <a:pPr/>
              <a:t>14</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5650522"/>
        </p:xfrm>
        <a:graphic>
          <a:graphicData uri="http://schemas.openxmlformats.org/drawingml/2006/table">
            <a:tbl>
              <a:tblPr firstRow="1" bandRow="1">
                <a:tableStyleId>{5940675A-B579-460E-94D1-54222C63F5DA}</a:tableStyleId>
              </a:tblPr>
              <a:tblGrid>
                <a:gridCol w="1758461"/>
                <a:gridCol w="71242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0">
                <a:tc>
                  <a:txBody>
                    <a:bodyPr/>
                    <a:lstStyle/>
                    <a:p>
                      <a:r>
                        <a:rPr lang="en-US" sz="2000" b="0" kern="1200" dirty="0" smtClean="0">
                          <a:solidFill>
                            <a:schemeClr val="tx1"/>
                          </a:solidFill>
                          <a:latin typeface="+mn-lt"/>
                          <a:ea typeface="+mn-ea"/>
                          <a:cs typeface="+mn-cs"/>
                        </a:rPr>
                        <a:t>Inspections &amp; Audits</a:t>
                      </a:r>
                      <a:endParaRPr lang="en-US" sz="2000" b="0" kern="1200" dirty="0">
                        <a:solidFill>
                          <a:schemeClr val="tx1"/>
                        </a:solidFill>
                        <a:latin typeface="+mn-lt"/>
                        <a:ea typeface="+mn-ea"/>
                        <a:cs typeface="+mn-cs"/>
                      </a:endParaRPr>
                    </a:p>
                  </a:txBody>
                  <a:tcPr marT="91440" marB="91440"/>
                </a:tc>
                <a:tc>
                  <a:txBody>
                    <a:bodyPr/>
                    <a:lstStyle/>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Inspections and Audits required by the buyer and supported by the seller, as specified in the procurement</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contract, can be conducted during execution of the project to verify compliance in the seller’s work processes or</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deliverables.  </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If authorized by contract, some inspection and audit teams can include buyer procurement personnel.</a:t>
                      </a:r>
                      <a:endParaRPr lang="en-US" sz="2000" b="0" kern="1200" dirty="0">
                        <a:solidFill>
                          <a:schemeClr val="tx1"/>
                        </a:solidFill>
                        <a:latin typeface="+mn-lt"/>
                        <a:ea typeface="+mn-ea"/>
                        <a:cs typeface="+mn-cs"/>
                      </a:endParaRPr>
                    </a:p>
                  </a:txBody>
                  <a:tcPr marT="0" marB="0"/>
                </a:tc>
              </a:tr>
              <a:tr h="0">
                <a:tc>
                  <a:txBody>
                    <a:bodyPr/>
                    <a:lstStyle/>
                    <a:p>
                      <a:r>
                        <a:rPr lang="en-US" sz="2000" b="0" kern="1200" dirty="0" smtClean="0">
                          <a:solidFill>
                            <a:schemeClr val="tx1"/>
                          </a:solidFill>
                          <a:latin typeface="+mn-lt"/>
                          <a:ea typeface="+mn-ea"/>
                          <a:cs typeface="+mn-cs"/>
                        </a:rPr>
                        <a:t>Performance Reporting</a:t>
                      </a:r>
                      <a:endParaRPr lang="en-US" sz="2000" b="0" kern="1200" dirty="0">
                        <a:solidFill>
                          <a:schemeClr val="tx1"/>
                        </a:solidFill>
                        <a:latin typeface="+mn-lt"/>
                        <a:ea typeface="+mn-ea"/>
                        <a:cs typeface="+mn-cs"/>
                      </a:endParaRPr>
                    </a:p>
                  </a:txBody>
                  <a:tcPr marT="91440" marB="91440"/>
                </a:tc>
                <a:tc>
                  <a:txBody>
                    <a:bodyPr/>
                    <a:lstStyle/>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WPD and WPRs supplied by sellers are evaluated against the agreement requirements.</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WPI from this evaluation is then reported as appropriate. </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Performance reporting provides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management with information about how effectively the seller is achieving the contractual objectives.</a:t>
                      </a:r>
                      <a:endParaRPr lang="en-US" sz="2000" b="0" kern="1200" dirty="0">
                        <a:solidFill>
                          <a:schemeClr val="tx1"/>
                        </a:solidFill>
                        <a:latin typeface="+mn-lt"/>
                        <a:ea typeface="+mn-ea"/>
                        <a:cs typeface="+mn-cs"/>
                      </a:endParaRPr>
                    </a:p>
                  </a:txBody>
                  <a:tcPr marT="0" marB="0"/>
                </a:tc>
              </a:tr>
              <a:tr h="0">
                <a:tc>
                  <a:txBody>
                    <a:bodyPr/>
                    <a:lstStyle/>
                    <a:p>
                      <a:r>
                        <a:rPr lang="en-US" sz="2000" b="0" kern="1200" dirty="0" smtClean="0">
                          <a:solidFill>
                            <a:schemeClr val="tx1"/>
                          </a:solidFill>
                          <a:latin typeface="+mn-lt"/>
                          <a:ea typeface="+mn-ea"/>
                          <a:cs typeface="+mn-cs"/>
                        </a:rPr>
                        <a:t>Payment Systems</a:t>
                      </a:r>
                      <a:endParaRPr lang="en-US" sz="2000" b="0" kern="1200" dirty="0">
                        <a:solidFill>
                          <a:schemeClr val="tx1"/>
                        </a:solidFill>
                        <a:latin typeface="+mn-lt"/>
                        <a:ea typeface="+mn-ea"/>
                        <a:cs typeface="+mn-cs"/>
                      </a:endParaRPr>
                    </a:p>
                  </a:txBody>
                  <a:tcPr marT="91440" marB="91440"/>
                </a:tc>
                <a:tc>
                  <a:txBody>
                    <a:bodyPr/>
                    <a:lstStyle/>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Payments to the seller are typically processed by the accounts payable system of the buyer after certification of satisfactory work by an authorized person on the project team. </a:t>
                      </a:r>
                    </a:p>
                    <a:p>
                      <a:pPr marL="234950" indent="-234950">
                        <a:spcBef>
                          <a:spcPts val="300"/>
                        </a:spcBef>
                        <a:buFont typeface="Arial" panose="020B0604020202020204" pitchFamily="34" charset="0"/>
                        <a:buChar char="•"/>
                      </a:pPr>
                      <a:r>
                        <a:rPr lang="en-US" sz="2000" b="0" kern="1200" dirty="0" smtClean="0">
                          <a:solidFill>
                            <a:schemeClr val="tx1"/>
                          </a:solidFill>
                          <a:latin typeface="+mn-lt"/>
                          <a:ea typeface="+mn-ea"/>
                          <a:cs typeface="+mn-cs"/>
                        </a:rPr>
                        <a:t>All payments should be made and documented in strict accordance with the terms of the contract.</a:t>
                      </a:r>
                      <a:endParaRPr lang="en-US" sz="2000" b="0" kern="1200" dirty="0">
                        <a:solidFill>
                          <a:schemeClr val="tx1"/>
                        </a:solidFill>
                        <a:latin typeface="+mn-lt"/>
                        <a:ea typeface="+mn-ea"/>
                        <a:cs typeface="+mn-cs"/>
                      </a:endParaRPr>
                    </a:p>
                  </a:txBody>
                  <a:tcPr marT="0" marB="0"/>
                </a:tc>
              </a:tr>
            </a:tbl>
          </a:graphicData>
        </a:graphic>
      </p:graphicFrame>
      <p:sp>
        <p:nvSpPr>
          <p:cNvPr id="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577496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Procurement Tools &amp; Techniques … 3/4</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6492875"/>
            <a:ext cx="2133600" cy="365125"/>
          </a:xfrm>
        </p:spPr>
        <p:txBody>
          <a:bodyPr/>
          <a:lstStyle/>
          <a:p>
            <a:fld id="{B6F15528-21DE-4FAA-801E-634DDDAF4B2B}" type="slidenum">
              <a:rPr lang="en-US" b="1" smtClean="0">
                <a:solidFill>
                  <a:prstClr val="black"/>
                </a:solidFill>
              </a:rPr>
              <a:pPr/>
              <a:t>15</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5071402"/>
        </p:xfrm>
        <a:graphic>
          <a:graphicData uri="http://schemas.openxmlformats.org/drawingml/2006/table">
            <a:tbl>
              <a:tblPr firstRow="1" bandRow="1">
                <a:tableStyleId>{5940675A-B579-460E-94D1-54222C63F5DA}</a:tableStyleId>
              </a:tblPr>
              <a:tblGrid>
                <a:gridCol w="1758461"/>
                <a:gridCol w="71242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Claims Administration</a:t>
                      </a:r>
                      <a:endParaRPr lang="en-US" sz="2000" b="0" dirty="0"/>
                    </a:p>
                  </a:txBody>
                  <a:tcPr marT="91440" marB="91440"/>
                </a:tc>
                <a:tc>
                  <a:txBody>
                    <a:bodyPr/>
                    <a:lstStyle/>
                    <a:p>
                      <a:pPr marL="176213" indent="-176213">
                        <a:spcBef>
                          <a:spcPts val="600"/>
                        </a:spcBef>
                        <a:buFont typeface="Arial" panose="020B0604020202020204" pitchFamily="34" charset="0"/>
                        <a:buChar char="•"/>
                      </a:pPr>
                      <a:r>
                        <a:rPr lang="en-US" sz="2000" b="0" kern="1200" dirty="0" smtClean="0">
                          <a:solidFill>
                            <a:schemeClr val="tx1"/>
                          </a:solidFill>
                          <a:latin typeface="+mn-lt"/>
                          <a:ea typeface="+mn-ea"/>
                          <a:cs typeface="+mn-cs"/>
                        </a:rPr>
                        <a:t>Contested changes and potential constructive changes are those requested changes where the buyer and seller</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cannot reach an agreement on compensation for the change or cannot agree that a change has occurred. </a:t>
                      </a:r>
                    </a:p>
                    <a:p>
                      <a:pPr marL="176213" indent="-176213">
                        <a:spcBef>
                          <a:spcPts val="600"/>
                        </a:spcBef>
                        <a:buFont typeface="Arial" panose="020B0604020202020204" pitchFamily="34" charset="0"/>
                        <a:buChar char="•"/>
                      </a:pPr>
                      <a:r>
                        <a:rPr lang="en-US" sz="2000" b="0" kern="1200" dirty="0" smtClean="0">
                          <a:solidFill>
                            <a:schemeClr val="tx1"/>
                          </a:solidFill>
                          <a:latin typeface="+mn-lt"/>
                          <a:ea typeface="+mn-ea"/>
                          <a:cs typeface="+mn-cs"/>
                        </a:rPr>
                        <a:t>These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contested changes are variously called claims, disputes, or appeals. </a:t>
                      </a:r>
                    </a:p>
                    <a:p>
                      <a:pPr marL="176213" indent="-176213">
                        <a:spcBef>
                          <a:spcPts val="600"/>
                        </a:spcBef>
                        <a:buFont typeface="Arial" panose="020B0604020202020204" pitchFamily="34" charset="0"/>
                        <a:buChar char="•"/>
                      </a:pPr>
                      <a:r>
                        <a:rPr lang="en-US" sz="2000" b="0" kern="1200" dirty="0" smtClean="0">
                          <a:solidFill>
                            <a:schemeClr val="tx1"/>
                          </a:solidFill>
                          <a:latin typeface="+mn-lt"/>
                          <a:ea typeface="+mn-ea"/>
                          <a:cs typeface="+mn-cs"/>
                        </a:rPr>
                        <a:t>Claims are documented, processed, monitored,</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and managed throughout the contract life cycle, usually in accordance with the terms of the contract. </a:t>
                      </a:r>
                    </a:p>
                    <a:p>
                      <a:pPr marL="176213" indent="-176213">
                        <a:spcBef>
                          <a:spcPts val="600"/>
                        </a:spcBef>
                        <a:buFont typeface="Arial" panose="020B0604020202020204" pitchFamily="34" charset="0"/>
                        <a:buChar char="•"/>
                      </a:pPr>
                      <a:r>
                        <a:rPr lang="en-US" sz="2000" b="0" kern="1200" dirty="0" smtClean="0">
                          <a:solidFill>
                            <a:schemeClr val="tx1"/>
                          </a:solidFill>
                          <a:latin typeface="+mn-lt"/>
                          <a:ea typeface="+mn-ea"/>
                          <a:cs typeface="+mn-cs"/>
                        </a:rPr>
                        <a:t>If the parties</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themselves do not resolve a claim, it may have to be handled in accordance with alternative dispute resolution</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(ADR) typically following procedures established in the contract.</a:t>
                      </a:r>
                    </a:p>
                    <a:p>
                      <a:pPr marL="176213" indent="-176213">
                        <a:spcBef>
                          <a:spcPts val="600"/>
                        </a:spcBef>
                        <a:buFont typeface="Arial" panose="020B0604020202020204" pitchFamily="34" charset="0"/>
                        <a:buChar char="•"/>
                      </a:pPr>
                      <a:r>
                        <a:rPr lang="en-US" sz="2000" b="0" kern="1200" dirty="0" smtClean="0">
                          <a:solidFill>
                            <a:schemeClr val="tx1"/>
                          </a:solidFill>
                          <a:latin typeface="+mn-lt"/>
                          <a:ea typeface="+mn-ea"/>
                          <a:cs typeface="+mn-cs"/>
                        </a:rPr>
                        <a:t>Settlement of all claims and disputes through</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negotiation is the preferred method.</a:t>
                      </a:r>
                      <a:endParaRPr lang="en-US" sz="2000" b="0" i="0" kern="1200" dirty="0" smtClean="0">
                        <a:solidFill>
                          <a:schemeClr val="tx1"/>
                        </a:solidFill>
                        <a:latin typeface="+mn-lt"/>
                        <a:ea typeface="+mn-ea"/>
                        <a:cs typeface="+mn-cs"/>
                      </a:endParaRPr>
                    </a:p>
                  </a:txBody>
                  <a:tcPr marT="91440" marB="91440"/>
                </a:tc>
              </a:tr>
            </a:tbl>
          </a:graphicData>
        </a:graphic>
      </p:graphicFrame>
      <p:sp>
        <p:nvSpPr>
          <p:cNvPr id="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4809963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Procurement Tools &amp; Techniques … 4/4</a:t>
            </a:r>
            <a:endParaRPr lang="en-US" sz="32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7010400" y="6492875"/>
            <a:ext cx="2133600" cy="365125"/>
          </a:xfrm>
        </p:spPr>
        <p:txBody>
          <a:bodyPr/>
          <a:lstStyle/>
          <a:p>
            <a:fld id="{B6F15528-21DE-4FAA-801E-634DDDAF4B2B}" type="slidenum">
              <a:rPr lang="en-US" b="1" smtClean="0">
                <a:solidFill>
                  <a:prstClr val="black"/>
                </a:solidFill>
              </a:rPr>
              <a:pPr/>
              <a:t>16</a:t>
            </a:fld>
            <a:endParaRPr lang="en-US" b="1" dirty="0">
              <a:solidFill>
                <a:prstClr val="black"/>
              </a:solidFill>
            </a:endParaRPr>
          </a:p>
        </p:txBody>
      </p:sp>
      <p:graphicFrame>
        <p:nvGraphicFramePr>
          <p:cNvPr id="19" name="Table 18"/>
          <p:cNvGraphicFramePr>
            <a:graphicFrameLocks noGrp="1"/>
          </p:cNvGraphicFramePr>
          <p:nvPr>
            <p:extLst/>
          </p:nvPr>
        </p:nvGraphicFramePr>
        <p:xfrm>
          <a:off x="146539" y="521678"/>
          <a:ext cx="8882743" cy="2785402"/>
        </p:xfrm>
        <a:graphic>
          <a:graphicData uri="http://schemas.openxmlformats.org/drawingml/2006/table">
            <a:tbl>
              <a:tblPr firstRow="1" bandRow="1">
                <a:tableStyleId>{5940675A-B579-460E-94D1-54222C63F5DA}</a:tableStyleId>
              </a:tblPr>
              <a:tblGrid>
                <a:gridCol w="1758461"/>
                <a:gridCol w="71242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990600">
                <a:tc>
                  <a:txBody>
                    <a:bodyPr/>
                    <a:lstStyle/>
                    <a:p>
                      <a:r>
                        <a:rPr lang="en-US" sz="2000" b="0" dirty="0" smtClean="0"/>
                        <a:t>Records Management</a:t>
                      </a:r>
                      <a:r>
                        <a:rPr lang="en-US" sz="2000" b="0" baseline="0" dirty="0" smtClean="0"/>
                        <a:t> System</a:t>
                      </a:r>
                      <a:endParaRPr lang="en-US" sz="2000" b="0" dirty="0"/>
                    </a:p>
                  </a:txBody>
                  <a:tcPr marT="91440" marB="91440"/>
                </a:tc>
                <a:tc>
                  <a:txBody>
                    <a:bodyPr/>
                    <a:lstStyle/>
                    <a:p>
                      <a:pPr marL="176213" indent="-176213">
                        <a:spcBef>
                          <a:spcPts val="600"/>
                        </a:spcBef>
                        <a:buFont typeface="Arial" panose="020B0604020202020204" pitchFamily="34" charset="0"/>
                        <a:buChar char="•"/>
                      </a:pPr>
                      <a:r>
                        <a:rPr lang="en-US" sz="2000" b="0" i="0" kern="1200" dirty="0" smtClean="0">
                          <a:solidFill>
                            <a:schemeClr val="tx1"/>
                          </a:solidFill>
                          <a:latin typeface="+mn-lt"/>
                          <a:ea typeface="+mn-ea"/>
                          <a:cs typeface="+mn-cs"/>
                        </a:rPr>
                        <a:t>Used by the Project Manager to manage contract and procurement documentation and records. </a:t>
                      </a:r>
                    </a:p>
                    <a:p>
                      <a:pPr marL="176213" indent="-176213">
                        <a:spcBef>
                          <a:spcPts val="600"/>
                        </a:spcBef>
                        <a:buFont typeface="Arial" panose="020B0604020202020204" pitchFamily="34" charset="0"/>
                        <a:buChar char="•"/>
                      </a:pPr>
                      <a:r>
                        <a:rPr lang="en-US" sz="2000" b="0" i="0" kern="1200" dirty="0" smtClean="0">
                          <a:solidFill>
                            <a:schemeClr val="tx1"/>
                          </a:solidFill>
                          <a:latin typeface="+mn-lt"/>
                          <a:ea typeface="+mn-ea"/>
                          <a:cs typeface="+mn-cs"/>
                        </a:rPr>
                        <a:t>Consists of a specific set of processes, related control functions, and automation tools that are consolidated and combined as part of the Project Management Information System.</a:t>
                      </a:r>
                    </a:p>
                    <a:p>
                      <a:pPr marL="176213" indent="-176213">
                        <a:spcBef>
                          <a:spcPts val="600"/>
                        </a:spcBef>
                        <a:buFont typeface="Arial" panose="020B0604020202020204" pitchFamily="34" charset="0"/>
                        <a:buChar char="•"/>
                      </a:pPr>
                      <a:r>
                        <a:rPr lang="en-US" sz="2000" b="0" i="0" kern="1200" dirty="0" smtClean="0">
                          <a:solidFill>
                            <a:schemeClr val="tx1"/>
                          </a:solidFill>
                          <a:latin typeface="+mn-lt"/>
                          <a:ea typeface="+mn-ea"/>
                          <a:cs typeface="+mn-cs"/>
                        </a:rPr>
                        <a:t>Contains a retrievable archive of contract documents and correspondence.</a:t>
                      </a:r>
                    </a:p>
                  </a:txBody>
                  <a:tcPr marT="91440" marB="91440"/>
                </a:tc>
              </a:tr>
            </a:tbl>
          </a:graphicData>
        </a:graphic>
      </p:graphicFrame>
      <p:sp>
        <p:nvSpPr>
          <p:cNvPr id="5"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5238229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Some Control </a:t>
            </a:r>
            <a:r>
              <a:rPr lang="en-US" sz="3200" b="1">
                <a:solidFill>
                  <a:srgbClr val="FF0000"/>
                </a:solidFill>
                <a:effectLst>
                  <a:outerShdw blurRad="38100" dist="38100" dir="2700000" algn="tl">
                    <a:srgbClr val="000000">
                      <a:alpha val="43137"/>
                    </a:srgbClr>
                  </a:outerShdw>
                </a:effectLst>
              </a:rPr>
              <a:t>Procurement Activities … </a:t>
            </a:r>
            <a:r>
              <a:rPr lang="en-US" sz="3200" b="1" smtClean="0">
                <a:solidFill>
                  <a:srgbClr val="FF0000"/>
                </a:solidFill>
                <a:effectLst>
                  <a:outerShdw blurRad="38100" dist="38100" dir="2700000" algn="tl">
                    <a:srgbClr val="000000">
                      <a:alpha val="43137"/>
                    </a:srgbClr>
                  </a:outerShdw>
                </a:effectLst>
              </a:rPr>
              <a:t>1/3</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17</a:t>
            </a:fld>
            <a:endParaRPr lang="en-US" b="1" dirty="0">
              <a:solidFill>
                <a:prstClr val="black"/>
              </a:solidFill>
            </a:endParaRPr>
          </a:p>
        </p:txBody>
      </p:sp>
      <p:sp>
        <p:nvSpPr>
          <p:cNvPr id="20" name="TextBox 19"/>
          <p:cNvSpPr txBox="1"/>
          <p:nvPr/>
        </p:nvSpPr>
        <p:spPr>
          <a:xfrm>
            <a:off x="35170" y="715109"/>
            <a:ext cx="9076172" cy="5955476"/>
          </a:xfrm>
          <a:prstGeom prst="rect">
            <a:avLst/>
          </a:prstGeom>
          <a:noFill/>
        </p:spPr>
        <p:txBody>
          <a:bodyPr wrap="square" rtlCol="0">
            <a:spAutoFit/>
          </a:bodyPr>
          <a:lstStyle/>
          <a:p>
            <a:pPr marL="173038" indent="-173038">
              <a:spcBef>
                <a:spcPts val="600"/>
              </a:spcBef>
              <a:buFont typeface="Arial" panose="020B0604020202020204" pitchFamily="34" charset="0"/>
              <a:buChar char="•"/>
            </a:pPr>
            <a:r>
              <a:rPr lang="en-US" sz="2400" dirty="0" smtClean="0"/>
              <a:t>Review Invoices </a:t>
            </a:r>
            <a:r>
              <a:rPr lang="en-US" sz="2400" i="1" dirty="0" smtClean="0"/>
              <a:t>(Were they submitted in the right form? Do they have all required supporting information? Are the charges allowable under the contract?)</a:t>
            </a:r>
          </a:p>
          <a:p>
            <a:pPr marL="173038" indent="-173038">
              <a:spcBef>
                <a:spcPts val="600"/>
              </a:spcBef>
              <a:buFont typeface="Arial" panose="020B0604020202020204" pitchFamily="34" charset="0"/>
              <a:buChar char="•"/>
            </a:pPr>
            <a:r>
              <a:rPr lang="en-US" sz="2400" dirty="0" smtClean="0"/>
              <a:t>Complete integrate change control</a:t>
            </a:r>
          </a:p>
          <a:p>
            <a:pPr marL="173038" indent="-173038">
              <a:spcBef>
                <a:spcPts val="600"/>
              </a:spcBef>
              <a:buFont typeface="Arial" panose="020B0604020202020204" pitchFamily="34" charset="0"/>
              <a:buChar char="•"/>
            </a:pPr>
            <a:r>
              <a:rPr lang="en-US" sz="2400" dirty="0" smtClean="0"/>
              <a:t>Document </a:t>
            </a:r>
            <a:r>
              <a:rPr lang="en-US" sz="2400" i="1" dirty="0" smtClean="0"/>
              <a:t>(Record everything – every phone call with the seller, every email, every requested change, every approved change </a:t>
            </a:r>
            <a:r>
              <a:rPr lang="en-US" sz="2400" i="1" dirty="0" err="1" smtClean="0"/>
              <a:t>etc</a:t>
            </a:r>
            <a:r>
              <a:rPr lang="en-US" sz="2400" i="1" dirty="0" smtClean="0"/>
              <a:t>)</a:t>
            </a:r>
            <a:endParaRPr lang="en-US" sz="2400" dirty="0" smtClean="0"/>
          </a:p>
          <a:p>
            <a:pPr marL="173038" indent="-173038">
              <a:spcBef>
                <a:spcPts val="600"/>
              </a:spcBef>
              <a:buFont typeface="Arial" panose="020B0604020202020204" pitchFamily="34" charset="0"/>
              <a:buChar char="•"/>
            </a:pPr>
            <a:r>
              <a:rPr lang="en-US" sz="2400" dirty="0" smtClean="0"/>
              <a:t>Manage changes</a:t>
            </a:r>
          </a:p>
          <a:p>
            <a:pPr marL="173038" indent="-173038">
              <a:spcBef>
                <a:spcPts val="600"/>
              </a:spcBef>
              <a:buFont typeface="Arial" panose="020B0604020202020204" pitchFamily="34" charset="0"/>
              <a:buChar char="•"/>
            </a:pPr>
            <a:r>
              <a:rPr lang="en-US" sz="2400" dirty="0" smtClean="0"/>
              <a:t>Authorise payments to the Seller</a:t>
            </a:r>
          </a:p>
          <a:p>
            <a:pPr marL="173038" indent="-173038">
              <a:spcBef>
                <a:spcPts val="600"/>
              </a:spcBef>
              <a:buFont typeface="Arial" panose="020B0604020202020204" pitchFamily="34" charset="0"/>
              <a:buChar char="•"/>
            </a:pPr>
            <a:r>
              <a:rPr lang="en-US" sz="2400" dirty="0" smtClean="0"/>
              <a:t>Interpret that is and what is not in the contract</a:t>
            </a:r>
          </a:p>
          <a:p>
            <a:pPr marL="173038" indent="-173038">
              <a:spcBef>
                <a:spcPts val="600"/>
              </a:spcBef>
              <a:buFont typeface="Arial" panose="020B0604020202020204" pitchFamily="34" charset="0"/>
              <a:buChar char="•"/>
            </a:pPr>
            <a:r>
              <a:rPr lang="en-US" sz="2400" dirty="0" smtClean="0"/>
              <a:t>Interpret what the contract means</a:t>
            </a:r>
          </a:p>
          <a:p>
            <a:pPr marL="173038" indent="-173038">
              <a:spcBef>
                <a:spcPts val="600"/>
              </a:spcBef>
              <a:buFont typeface="Arial" panose="020B0604020202020204" pitchFamily="34" charset="0"/>
              <a:buChar char="•"/>
            </a:pPr>
            <a:r>
              <a:rPr lang="en-US" sz="2400" dirty="0" smtClean="0"/>
              <a:t>Resolve disputes</a:t>
            </a:r>
          </a:p>
          <a:p>
            <a:pPr marL="173038" indent="-173038">
              <a:spcBef>
                <a:spcPts val="600"/>
              </a:spcBef>
              <a:buFont typeface="Arial" panose="020B0604020202020204" pitchFamily="34" charset="0"/>
              <a:buChar char="•"/>
            </a:pPr>
            <a:r>
              <a:rPr lang="en-US" sz="2400" dirty="0" smtClean="0"/>
              <a:t>Make sure only authorised people are communicating with the Seller</a:t>
            </a:r>
          </a:p>
          <a:p>
            <a:pPr marL="173038" indent="-173038">
              <a:spcBef>
                <a:spcPts val="600"/>
              </a:spcBef>
              <a:buFont typeface="Arial" panose="020B0604020202020204" pitchFamily="34" charset="0"/>
              <a:buChar char="•"/>
            </a:pPr>
            <a:r>
              <a:rPr lang="en-US" sz="2400" dirty="0" smtClean="0"/>
              <a:t>Work out with the Procurement Manager regarding requested and approved changes and contract compliance</a:t>
            </a:r>
          </a:p>
        </p:txBody>
      </p: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904545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xEl>
                                              <p:pRg st="7" end="7"/>
                                            </p:txEl>
                                          </p:spTgt>
                                        </p:tgtEl>
                                        <p:attrNameLst>
                                          <p:attrName>style.visibility</p:attrName>
                                        </p:attrNameLst>
                                      </p:cBhvr>
                                      <p:to>
                                        <p:strVal val="visible"/>
                                      </p:to>
                                    </p:set>
                                    <p:animEffect transition="in" filter="fade">
                                      <p:cBhvr>
                                        <p:cTn id="42" dur="500"/>
                                        <p:tgtEl>
                                          <p:spTgt spid="2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xEl>
                                              <p:pRg st="8" end="8"/>
                                            </p:txEl>
                                          </p:spTgt>
                                        </p:tgtEl>
                                        <p:attrNameLst>
                                          <p:attrName>style.visibility</p:attrName>
                                        </p:attrNameLst>
                                      </p:cBhvr>
                                      <p:to>
                                        <p:strVal val="visible"/>
                                      </p:to>
                                    </p:set>
                                    <p:animEffect transition="in" filter="fade">
                                      <p:cBhvr>
                                        <p:cTn id="47" dur="500"/>
                                        <p:tgtEl>
                                          <p:spTgt spid="20">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
                                            <p:txEl>
                                              <p:pRg st="9" end="9"/>
                                            </p:txEl>
                                          </p:spTgt>
                                        </p:tgtEl>
                                        <p:attrNameLst>
                                          <p:attrName>style.visibility</p:attrName>
                                        </p:attrNameLst>
                                      </p:cBhvr>
                                      <p:to>
                                        <p:strVal val="visible"/>
                                      </p:to>
                                    </p:set>
                                    <p:animEffect transition="in" filter="fade">
                                      <p:cBhvr>
                                        <p:cTn id="52" dur="500"/>
                                        <p:tgtEl>
                                          <p:spTgt spid="2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Some Control </a:t>
            </a:r>
            <a:r>
              <a:rPr lang="en-US" sz="3200" b="1" dirty="0">
                <a:solidFill>
                  <a:srgbClr val="FF0000"/>
                </a:solidFill>
                <a:effectLst>
                  <a:outerShdw blurRad="38100" dist="38100" dir="2700000" algn="tl">
                    <a:srgbClr val="000000">
                      <a:alpha val="43137"/>
                    </a:srgbClr>
                  </a:outerShdw>
                </a:effectLst>
              </a:rPr>
              <a:t>Procurement Activities … </a:t>
            </a:r>
            <a:r>
              <a:rPr lang="en-US" sz="3200" b="1" dirty="0" smtClean="0">
                <a:solidFill>
                  <a:srgbClr val="FF0000"/>
                </a:solidFill>
                <a:effectLst>
                  <a:outerShdw blurRad="38100" dist="38100" dir="2700000" algn="tl">
                    <a:srgbClr val="000000">
                      <a:alpha val="43137"/>
                    </a:srgbClr>
                  </a:outerShdw>
                </a:effectLst>
              </a:rPr>
              <a:t>2/3</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18</a:t>
            </a:fld>
            <a:endParaRPr lang="en-US" b="1" dirty="0">
              <a:solidFill>
                <a:prstClr val="black"/>
              </a:solidFill>
            </a:endParaRPr>
          </a:p>
        </p:txBody>
      </p:sp>
      <p:sp>
        <p:nvSpPr>
          <p:cNvPr id="20" name="TextBox 19"/>
          <p:cNvSpPr txBox="1"/>
          <p:nvPr/>
        </p:nvSpPr>
        <p:spPr>
          <a:xfrm>
            <a:off x="35170" y="715109"/>
            <a:ext cx="9076172" cy="5955476"/>
          </a:xfrm>
          <a:prstGeom prst="rect">
            <a:avLst/>
          </a:prstGeom>
          <a:noFill/>
        </p:spPr>
        <p:txBody>
          <a:bodyPr wrap="square" rtlCol="0">
            <a:spAutoFit/>
          </a:bodyPr>
          <a:lstStyle/>
          <a:p>
            <a:pPr marL="173038" indent="-173038">
              <a:spcBef>
                <a:spcPts val="600"/>
              </a:spcBef>
              <a:buFont typeface="Arial" panose="020B0604020202020204" pitchFamily="34" charset="0"/>
              <a:buChar char="•"/>
            </a:pPr>
            <a:r>
              <a:rPr lang="en-US" sz="2400" dirty="0" smtClean="0"/>
              <a:t>Hold Procurement Performance Review meetings with your team and the Seller</a:t>
            </a:r>
          </a:p>
          <a:p>
            <a:pPr marL="173038" indent="-173038">
              <a:spcBef>
                <a:spcPts val="600"/>
              </a:spcBef>
              <a:buFont typeface="Arial" panose="020B0604020202020204" pitchFamily="34" charset="0"/>
              <a:buChar char="•"/>
            </a:pPr>
            <a:r>
              <a:rPr lang="en-US" sz="2400" dirty="0" smtClean="0"/>
              <a:t>Report on Performance </a:t>
            </a:r>
            <a:r>
              <a:rPr lang="en-US" sz="2400" i="1" dirty="0" smtClean="0"/>
              <a:t>(Own as well as the Seller’s performance)</a:t>
            </a:r>
          </a:p>
          <a:p>
            <a:pPr marL="173038" indent="-173038">
              <a:spcBef>
                <a:spcPts val="600"/>
              </a:spcBef>
              <a:buFont typeface="Arial" panose="020B0604020202020204" pitchFamily="34" charset="0"/>
              <a:buChar char="•"/>
            </a:pPr>
            <a:r>
              <a:rPr lang="en-US" sz="2400" dirty="0" smtClean="0"/>
              <a:t>Monitor cost, schedule, and technical performance against the contract, including all of its components </a:t>
            </a:r>
            <a:r>
              <a:rPr lang="en-US" sz="2400" i="1" dirty="0" smtClean="0"/>
              <a:t>(terms and conditions, procurement SOW </a:t>
            </a:r>
            <a:r>
              <a:rPr lang="en-US" sz="2400" i="1" dirty="0" err="1" smtClean="0"/>
              <a:t>etc</a:t>
            </a:r>
            <a:r>
              <a:rPr lang="en-US" sz="2400" i="1" dirty="0" smtClean="0"/>
              <a:t>)</a:t>
            </a:r>
          </a:p>
          <a:p>
            <a:pPr marL="173038" indent="-173038">
              <a:spcBef>
                <a:spcPts val="600"/>
              </a:spcBef>
              <a:buFont typeface="Arial" panose="020B0604020202020204" pitchFamily="34" charset="0"/>
              <a:buChar char="•"/>
            </a:pPr>
            <a:r>
              <a:rPr lang="en-US" sz="2400" dirty="0" smtClean="0"/>
              <a:t> Understand the legal implications of action taken</a:t>
            </a:r>
          </a:p>
          <a:p>
            <a:pPr marL="173038" indent="-173038">
              <a:spcBef>
                <a:spcPts val="600"/>
              </a:spcBef>
              <a:buFont typeface="Arial" panose="020B0604020202020204" pitchFamily="34" charset="0"/>
              <a:buChar char="•"/>
            </a:pPr>
            <a:r>
              <a:rPr lang="en-US" sz="2400" dirty="0" smtClean="0"/>
              <a:t>Control Quality according to what is required in the contract</a:t>
            </a:r>
          </a:p>
          <a:p>
            <a:pPr marL="173038" indent="-173038">
              <a:spcBef>
                <a:spcPts val="600"/>
              </a:spcBef>
              <a:buFont typeface="Arial" panose="020B0604020202020204" pitchFamily="34" charset="0"/>
              <a:buChar char="•"/>
            </a:pPr>
            <a:r>
              <a:rPr lang="en-US" sz="2400" dirty="0" smtClean="0"/>
              <a:t>Issue Claims and review Claims filed by the Seller</a:t>
            </a:r>
          </a:p>
          <a:p>
            <a:pPr marL="173038" indent="-173038">
              <a:spcBef>
                <a:spcPts val="600"/>
              </a:spcBef>
              <a:buFont typeface="Arial" panose="020B0604020202020204" pitchFamily="34" charset="0"/>
              <a:buChar char="•"/>
            </a:pPr>
            <a:r>
              <a:rPr lang="en-US" sz="2400" dirty="0" smtClean="0"/>
              <a:t>Authorise the Seller’s work to start at the appropriate time, coordinating the Seller’s work with Project’s work as a whole</a:t>
            </a:r>
          </a:p>
          <a:p>
            <a:pPr marL="173038" indent="-173038">
              <a:spcBef>
                <a:spcPts val="600"/>
              </a:spcBef>
              <a:buFont typeface="Arial" panose="020B0604020202020204" pitchFamily="34" charset="0"/>
              <a:buChar char="•"/>
            </a:pPr>
            <a:r>
              <a:rPr lang="en-US" sz="2400" dirty="0" smtClean="0"/>
              <a:t>Correspond with the Seller and with others</a:t>
            </a:r>
          </a:p>
          <a:p>
            <a:pPr marL="173038" indent="-173038">
              <a:spcBef>
                <a:spcPts val="600"/>
              </a:spcBef>
              <a:buFont typeface="Arial" panose="020B0604020202020204" pitchFamily="34" charset="0"/>
              <a:buChar char="•"/>
            </a:pPr>
            <a:r>
              <a:rPr lang="en-US" sz="2400" dirty="0" smtClean="0"/>
              <a:t>Manage interfaces among all the Sellers on the Project</a:t>
            </a:r>
          </a:p>
          <a:p>
            <a:pPr marL="173038" indent="-173038">
              <a:spcBef>
                <a:spcPts val="600"/>
              </a:spcBef>
              <a:buFont typeface="Arial" panose="020B0604020202020204" pitchFamily="34" charset="0"/>
              <a:buChar char="•"/>
            </a:pPr>
            <a:r>
              <a:rPr lang="en-US" sz="2400" dirty="0" smtClean="0"/>
              <a:t>Send copes of Changes to the appropriate parties</a:t>
            </a:r>
          </a:p>
        </p:txBody>
      </p: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930547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xEl>
                                              <p:pRg st="7" end="7"/>
                                            </p:txEl>
                                          </p:spTgt>
                                        </p:tgtEl>
                                        <p:attrNameLst>
                                          <p:attrName>style.visibility</p:attrName>
                                        </p:attrNameLst>
                                      </p:cBhvr>
                                      <p:to>
                                        <p:strVal val="visible"/>
                                      </p:to>
                                    </p:set>
                                    <p:animEffect transition="in" filter="fade">
                                      <p:cBhvr>
                                        <p:cTn id="42" dur="500"/>
                                        <p:tgtEl>
                                          <p:spTgt spid="2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xEl>
                                              <p:pRg st="8" end="8"/>
                                            </p:txEl>
                                          </p:spTgt>
                                        </p:tgtEl>
                                        <p:attrNameLst>
                                          <p:attrName>style.visibility</p:attrName>
                                        </p:attrNameLst>
                                      </p:cBhvr>
                                      <p:to>
                                        <p:strVal val="visible"/>
                                      </p:to>
                                    </p:set>
                                    <p:animEffect transition="in" filter="fade">
                                      <p:cBhvr>
                                        <p:cTn id="47" dur="500"/>
                                        <p:tgtEl>
                                          <p:spTgt spid="20">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
                                            <p:txEl>
                                              <p:pRg st="9" end="9"/>
                                            </p:txEl>
                                          </p:spTgt>
                                        </p:tgtEl>
                                        <p:attrNameLst>
                                          <p:attrName>style.visibility</p:attrName>
                                        </p:attrNameLst>
                                      </p:cBhvr>
                                      <p:to>
                                        <p:strVal val="visible"/>
                                      </p:to>
                                    </p:set>
                                    <p:animEffect transition="in" filter="fade">
                                      <p:cBhvr>
                                        <p:cTn id="52" dur="500"/>
                                        <p:tgtEl>
                                          <p:spTgt spid="2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Some Control Procurement Activities … 3/3</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19</a:t>
            </a:fld>
            <a:endParaRPr lang="en-US" b="1" dirty="0">
              <a:solidFill>
                <a:prstClr val="black"/>
              </a:solidFill>
            </a:endParaRPr>
          </a:p>
        </p:txBody>
      </p:sp>
      <p:sp>
        <p:nvSpPr>
          <p:cNvPr id="20" name="TextBox 19"/>
          <p:cNvSpPr txBox="1"/>
          <p:nvPr/>
        </p:nvSpPr>
        <p:spPr>
          <a:xfrm>
            <a:off x="35170" y="715109"/>
            <a:ext cx="9076172" cy="3585597"/>
          </a:xfrm>
          <a:prstGeom prst="rect">
            <a:avLst/>
          </a:prstGeom>
          <a:noFill/>
        </p:spPr>
        <p:txBody>
          <a:bodyPr wrap="square" rtlCol="0">
            <a:spAutoFit/>
          </a:bodyPr>
          <a:lstStyle/>
          <a:p>
            <a:pPr marL="173038" indent="-173038">
              <a:spcBef>
                <a:spcPts val="600"/>
              </a:spcBef>
              <a:buFont typeface="Arial" panose="020B0604020202020204" pitchFamily="34" charset="0"/>
              <a:buChar char="•"/>
            </a:pPr>
            <a:r>
              <a:rPr lang="en-US" sz="2400" dirty="0" smtClean="0"/>
              <a:t>Accept Verified Deliverables</a:t>
            </a:r>
          </a:p>
          <a:p>
            <a:pPr marL="173038" indent="-173038">
              <a:spcBef>
                <a:spcPts val="600"/>
              </a:spcBef>
              <a:buFont typeface="Arial" panose="020B0604020202020204" pitchFamily="34" charset="0"/>
              <a:buChar char="•"/>
            </a:pPr>
            <a:r>
              <a:rPr lang="en-US" sz="2400" dirty="0" smtClean="0"/>
              <a:t>Validate that the procurement is taking place according </a:t>
            </a:r>
            <a:r>
              <a:rPr lang="en-US" sz="2400" smtClean="0"/>
              <a:t>to the Scope</a:t>
            </a:r>
            <a:endParaRPr lang="en-US" sz="2400" dirty="0" smtClean="0"/>
          </a:p>
          <a:p>
            <a:pPr marL="173038" indent="-173038">
              <a:spcBef>
                <a:spcPts val="600"/>
              </a:spcBef>
              <a:buFont typeface="Arial" panose="020B0604020202020204" pitchFamily="34" charset="0"/>
              <a:buChar char="•"/>
            </a:pPr>
            <a:r>
              <a:rPr lang="en-US" sz="2400" dirty="0" smtClean="0"/>
              <a:t>Validate that Changes are giving you the intended results</a:t>
            </a:r>
          </a:p>
          <a:p>
            <a:pPr marL="173038" indent="-173038">
              <a:spcBef>
                <a:spcPts val="600"/>
              </a:spcBef>
              <a:buFont typeface="Arial" panose="020B0604020202020204" pitchFamily="34" charset="0"/>
              <a:buChar char="•"/>
            </a:pPr>
            <a:r>
              <a:rPr lang="en-US" sz="2400" dirty="0" smtClean="0"/>
              <a:t>Perform Inspection and Audits</a:t>
            </a:r>
          </a:p>
          <a:p>
            <a:pPr marL="173038" indent="-173038">
              <a:spcBef>
                <a:spcPts val="600"/>
              </a:spcBef>
              <a:buFont typeface="Arial" panose="020B0604020202020204" pitchFamily="34" charset="0"/>
              <a:buChar char="•"/>
            </a:pPr>
            <a:r>
              <a:rPr lang="en-US" sz="2400" dirty="0" smtClean="0"/>
              <a:t>Identify risks for future work</a:t>
            </a:r>
          </a:p>
          <a:p>
            <a:pPr marL="173038" indent="-173038">
              <a:spcBef>
                <a:spcPts val="600"/>
              </a:spcBef>
              <a:buFont typeface="Arial" panose="020B0604020202020204" pitchFamily="34" charset="0"/>
              <a:buChar char="•"/>
            </a:pPr>
            <a:r>
              <a:rPr lang="en-US" sz="2400" dirty="0" smtClean="0"/>
              <a:t>Reestimate Risks, Costs and Schedule</a:t>
            </a:r>
          </a:p>
          <a:p>
            <a:pPr marL="173038" indent="-173038">
              <a:spcBef>
                <a:spcPts val="600"/>
              </a:spcBef>
              <a:buFont typeface="Arial" panose="020B0604020202020204" pitchFamily="34" charset="0"/>
              <a:buChar char="•"/>
            </a:pPr>
            <a:r>
              <a:rPr lang="en-US" sz="2400" dirty="0" smtClean="0"/>
              <a:t>Monitor and Control Risks</a:t>
            </a:r>
          </a:p>
          <a:p>
            <a:pPr marL="173038" indent="-173038">
              <a:spcBef>
                <a:spcPts val="600"/>
              </a:spcBef>
              <a:buFont typeface="Arial" panose="020B0604020202020204" pitchFamily="34" charset="0"/>
              <a:buChar char="•"/>
            </a:pPr>
            <a:r>
              <a:rPr lang="en-US" sz="2400" dirty="0" smtClean="0"/>
              <a:t>Be sensitive to the Constructive Changes</a:t>
            </a:r>
          </a:p>
        </p:txBody>
      </p: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744294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xEl>
                                              <p:pRg st="7" end="7"/>
                                            </p:txEl>
                                          </p:spTgt>
                                        </p:tgtEl>
                                        <p:attrNameLst>
                                          <p:attrName>style.visibility</p:attrName>
                                        </p:attrNameLst>
                                      </p:cBhvr>
                                      <p:to>
                                        <p:strVal val="visible"/>
                                      </p:to>
                                    </p:set>
                                    <p:animEffect transition="in" filter="fade">
                                      <p:cBhvr>
                                        <p:cTn id="42" dur="500"/>
                                        <p:tgtEl>
                                          <p:spTgt spid="2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What is Controlling Procurements?</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a:t>
            </a:fld>
            <a:endParaRPr lang="en-US" b="1" dirty="0">
              <a:solidFill>
                <a:prstClr val="black"/>
              </a:solidFill>
            </a:endParaRPr>
          </a:p>
        </p:txBody>
      </p:sp>
      <p:sp>
        <p:nvSpPr>
          <p:cNvPr id="20" name="TextBox 19"/>
          <p:cNvSpPr txBox="1"/>
          <p:nvPr/>
        </p:nvSpPr>
        <p:spPr>
          <a:xfrm>
            <a:off x="152400" y="914400"/>
            <a:ext cx="8839200" cy="2462213"/>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a:t>Control Procurements is the process of managing procurement relationships, monitoring contract performance</a:t>
            </a:r>
            <a:r>
              <a:rPr lang="en-US" sz="2400" dirty="0" smtClean="0"/>
              <a:t>, and </a:t>
            </a:r>
            <a:r>
              <a:rPr lang="en-US" sz="2400" dirty="0"/>
              <a:t>making changes and corrections to contracts as appropriate. </a:t>
            </a:r>
            <a:endParaRPr lang="en-US" sz="2400" dirty="0" smtClean="0"/>
          </a:p>
          <a:p>
            <a:pPr marL="173038" indent="-173038">
              <a:spcBef>
                <a:spcPts val="1200"/>
              </a:spcBef>
              <a:buFont typeface="Arial" panose="020B0604020202020204" pitchFamily="34" charset="0"/>
              <a:buChar char="•"/>
            </a:pPr>
            <a:r>
              <a:rPr lang="en-US" sz="2400" dirty="0" smtClean="0"/>
              <a:t>It ensures that </a:t>
            </a:r>
            <a:r>
              <a:rPr lang="en-US" sz="2400" dirty="0"/>
              <a:t>both the seller’s and buyer’s performance meets procurement requirements according to the terms of the </a:t>
            </a:r>
            <a:r>
              <a:rPr lang="en-US" sz="2400" dirty="0" smtClean="0"/>
              <a:t>legal agreement</a:t>
            </a:r>
          </a:p>
        </p:txBody>
      </p:sp>
    </p:spTree>
    <p:extLst>
      <p:ext uri="{BB962C8B-B14F-4D97-AF65-F5344CB8AC3E}">
        <p14:creationId xmlns:p14="http://schemas.microsoft.com/office/powerpoint/2010/main" val="20336963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Fixed Price (FP) Contract</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20</a:t>
            </a:fld>
            <a:endParaRPr lang="en-US" b="1" dirty="0">
              <a:solidFill>
                <a:prstClr val="black"/>
              </a:solidFill>
            </a:endParaRPr>
          </a:p>
        </p:txBody>
      </p:sp>
      <p:sp>
        <p:nvSpPr>
          <p:cNvPr id="20" name="TextBox 19"/>
          <p:cNvSpPr txBox="1"/>
          <p:nvPr/>
        </p:nvSpPr>
        <p:spPr>
          <a:xfrm>
            <a:off x="35170" y="715109"/>
            <a:ext cx="9076172" cy="3293209"/>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smtClean="0"/>
              <a:t>Watch for the Seller cutting Scope</a:t>
            </a:r>
          </a:p>
          <a:p>
            <a:pPr marL="173038" indent="-173038">
              <a:spcBef>
                <a:spcPts val="1200"/>
              </a:spcBef>
              <a:buFont typeface="Arial" panose="020B0604020202020204" pitchFamily="34" charset="0"/>
              <a:buChar char="•"/>
            </a:pPr>
            <a:r>
              <a:rPr lang="en-US" sz="2400" dirty="0" smtClean="0"/>
              <a:t>Watch for the Seller cutting Quality</a:t>
            </a:r>
          </a:p>
          <a:p>
            <a:pPr marL="173038" indent="-173038">
              <a:spcBef>
                <a:spcPts val="1200"/>
              </a:spcBef>
              <a:buFont typeface="Arial" panose="020B0604020202020204" pitchFamily="34" charset="0"/>
              <a:buChar char="•"/>
            </a:pPr>
            <a:r>
              <a:rPr lang="en-US" sz="2400" dirty="0" smtClean="0"/>
              <a:t>When the Contract requires Seller’s costs to be transparent, make sure they are real costs that have been incurred, not just future costs (unless there is an agreement stating otherwise)</a:t>
            </a:r>
          </a:p>
          <a:p>
            <a:pPr marL="173038" indent="-173038">
              <a:spcBef>
                <a:spcPts val="1200"/>
              </a:spcBef>
              <a:buFont typeface="Arial" panose="020B0604020202020204" pitchFamily="34" charset="0"/>
              <a:buChar char="•"/>
            </a:pPr>
            <a:r>
              <a:rPr lang="en-US" sz="2400" dirty="0" smtClean="0"/>
              <a:t>Watch for the over-priced Change Orders</a:t>
            </a:r>
          </a:p>
          <a:p>
            <a:pPr marL="173038" indent="-173038">
              <a:spcBef>
                <a:spcPts val="1200"/>
              </a:spcBef>
              <a:buFont typeface="Arial" panose="020B0604020202020204" pitchFamily="34" charset="0"/>
              <a:buChar char="•"/>
            </a:pPr>
            <a:r>
              <a:rPr lang="en-US" sz="2400" dirty="0" smtClean="0"/>
              <a:t>Check for Scope Misunderstandings</a:t>
            </a:r>
          </a:p>
        </p:txBody>
      </p: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42681293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Time and Material (T&amp;M) Contract</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21</a:t>
            </a:fld>
            <a:endParaRPr lang="en-US" b="1" dirty="0">
              <a:solidFill>
                <a:prstClr val="black"/>
              </a:solidFill>
            </a:endParaRPr>
          </a:p>
        </p:txBody>
      </p:sp>
      <p:sp>
        <p:nvSpPr>
          <p:cNvPr id="20" name="TextBox 19"/>
          <p:cNvSpPr txBox="1"/>
          <p:nvPr/>
        </p:nvSpPr>
        <p:spPr>
          <a:xfrm>
            <a:off x="35170" y="715109"/>
            <a:ext cx="9076172" cy="3816429"/>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smtClean="0"/>
              <a:t>Provide day-to-day direction to the Seller</a:t>
            </a:r>
          </a:p>
          <a:p>
            <a:pPr marL="173038" indent="-173038">
              <a:spcBef>
                <a:spcPts val="1200"/>
              </a:spcBef>
              <a:buFont typeface="Arial" panose="020B0604020202020204" pitchFamily="34" charset="0"/>
              <a:buChar char="•"/>
            </a:pPr>
            <a:r>
              <a:rPr lang="en-US" sz="2400" dirty="0" smtClean="0"/>
              <a:t>Attempt to get concrete Deliverables</a:t>
            </a:r>
          </a:p>
          <a:p>
            <a:pPr marL="173038" indent="-173038">
              <a:spcBef>
                <a:spcPts val="1200"/>
              </a:spcBef>
              <a:buFont typeface="Arial" panose="020B0604020202020204" pitchFamily="34" charset="0"/>
              <a:buChar char="•"/>
            </a:pPr>
            <a:r>
              <a:rPr lang="en-US" sz="2400" dirty="0" smtClean="0"/>
              <a:t>Make sure the Project length is not extended</a:t>
            </a:r>
          </a:p>
          <a:p>
            <a:pPr marL="173038" indent="-173038">
              <a:spcBef>
                <a:spcPts val="1200"/>
              </a:spcBef>
              <a:buFont typeface="Arial" panose="020B0604020202020204" pitchFamily="34" charset="0"/>
              <a:buChar char="•"/>
            </a:pPr>
            <a:r>
              <a:rPr lang="en-US" sz="2400" dirty="0" smtClean="0"/>
              <a:t>Make sure the number of hours spent on the work are reasonable</a:t>
            </a:r>
          </a:p>
          <a:p>
            <a:pPr marL="173038" indent="-173038">
              <a:spcBef>
                <a:spcPts val="1200"/>
              </a:spcBef>
              <a:buFont typeface="Arial" panose="020B0604020202020204" pitchFamily="34" charset="0"/>
              <a:buChar char="•"/>
            </a:pPr>
            <a:r>
              <a:rPr lang="en-US" sz="2400" dirty="0" smtClean="0"/>
              <a:t>Watch for the situations when switching to a different form of contract makes sense (e.g. you determine a design SOW under a T&amp;M contract and then switch to a FP contract for completion of the work)</a:t>
            </a:r>
          </a:p>
          <a:p>
            <a:pPr marL="173038" indent="-173038">
              <a:spcBef>
                <a:spcPts val="1200"/>
              </a:spcBef>
              <a:buFont typeface="Arial" panose="020B0604020202020204" pitchFamily="34" charset="0"/>
              <a:buChar char="•"/>
            </a:pPr>
            <a:endParaRPr lang="en-US" sz="2400" dirty="0" smtClean="0"/>
          </a:p>
        </p:txBody>
      </p: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227131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Cost Reimbursable (CR) Contract</a:t>
            </a:r>
            <a:endParaRPr lang="en-US" sz="3200" b="1" dirty="0">
              <a:solidFill>
                <a:srgbClr val="FF0000"/>
              </a:solidFill>
              <a:effectLst>
                <a:outerShdw blurRad="38100" dist="38100" dir="2700000" algn="tl">
                  <a:srgbClr val="000000">
                    <a:alpha val="43137"/>
                  </a:srgbClr>
                </a:outerShdw>
              </a:effectLst>
            </a:endParaRPr>
          </a:p>
        </p:txBody>
      </p:sp>
      <p:cxnSp>
        <p:nvCxnSpPr>
          <p:cNvPr id="7" name="Straight Connector 6"/>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22</a:t>
            </a:fld>
            <a:endParaRPr lang="en-US" b="1" dirty="0">
              <a:solidFill>
                <a:prstClr val="black"/>
              </a:solidFill>
            </a:endParaRPr>
          </a:p>
        </p:txBody>
      </p:sp>
      <p:sp>
        <p:nvSpPr>
          <p:cNvPr id="20" name="TextBox 19"/>
          <p:cNvSpPr txBox="1"/>
          <p:nvPr/>
        </p:nvSpPr>
        <p:spPr>
          <a:xfrm>
            <a:off x="35170" y="715109"/>
            <a:ext cx="9076172" cy="5232202"/>
          </a:xfrm>
          <a:prstGeom prst="rect">
            <a:avLst/>
          </a:prstGeom>
          <a:noFill/>
        </p:spPr>
        <p:txBody>
          <a:bodyPr wrap="square" rtlCol="0">
            <a:spAutoFit/>
          </a:bodyPr>
          <a:lstStyle/>
          <a:p>
            <a:pPr marL="173038" indent="-173038">
              <a:spcBef>
                <a:spcPts val="1200"/>
              </a:spcBef>
              <a:buFont typeface="Arial" panose="020B0604020202020204" pitchFamily="34" charset="0"/>
              <a:buChar char="•"/>
            </a:pPr>
            <a:r>
              <a:rPr lang="en-US" sz="2400" dirty="0" smtClean="0"/>
              <a:t>Audit every invoice</a:t>
            </a:r>
          </a:p>
          <a:p>
            <a:pPr marL="173038" indent="-173038">
              <a:spcBef>
                <a:spcPts val="1200"/>
              </a:spcBef>
              <a:buFont typeface="Arial" panose="020B0604020202020204" pitchFamily="34" charset="0"/>
              <a:buChar char="•"/>
            </a:pPr>
            <a:r>
              <a:rPr lang="en-US" sz="2400" dirty="0" smtClean="0"/>
              <a:t>Make sure all the costs are applicable and chargeable to your project</a:t>
            </a:r>
          </a:p>
          <a:p>
            <a:pPr marL="173038" indent="-173038">
              <a:spcBef>
                <a:spcPts val="1200"/>
              </a:spcBef>
              <a:buFont typeface="Arial" panose="020B0604020202020204" pitchFamily="34" charset="0"/>
              <a:buChar char="•"/>
            </a:pPr>
            <a:r>
              <a:rPr lang="en-US" sz="2400" dirty="0" smtClean="0"/>
              <a:t>Make sure the Seller’s work is progressing efficiently</a:t>
            </a:r>
          </a:p>
          <a:p>
            <a:pPr marL="173038" indent="-173038">
              <a:spcBef>
                <a:spcPts val="1200"/>
              </a:spcBef>
              <a:buFont typeface="Arial" panose="020B0604020202020204" pitchFamily="34" charset="0"/>
              <a:buChar char="•"/>
            </a:pPr>
            <a:r>
              <a:rPr lang="en-US" sz="2400" dirty="0" smtClean="0"/>
              <a:t>Watch for the Seller adding Resources to your Project that do not add value or perform real work</a:t>
            </a:r>
          </a:p>
          <a:p>
            <a:pPr marL="173038" indent="-173038">
              <a:spcBef>
                <a:spcPts val="1200"/>
              </a:spcBef>
              <a:buFont typeface="Arial" panose="020B0604020202020204" pitchFamily="34" charset="0"/>
              <a:buChar char="•"/>
            </a:pPr>
            <a:r>
              <a:rPr lang="en-US" sz="2400" dirty="0" smtClean="0"/>
              <a:t>Watch for Resources being shifted from what was said in the Proposal (e.g. more experienced people are proposed and less experienced people are used, but you are charged at the higher rate)</a:t>
            </a:r>
          </a:p>
          <a:p>
            <a:pPr marL="173038" indent="-173038">
              <a:spcBef>
                <a:spcPts val="1200"/>
              </a:spcBef>
              <a:buFont typeface="Arial" panose="020B0604020202020204" pitchFamily="34" charset="0"/>
              <a:buChar char="•"/>
            </a:pPr>
            <a:r>
              <a:rPr lang="en-US" sz="2400" dirty="0" smtClean="0"/>
              <a:t>Watch for the Seller charges that were nor part of the original plan</a:t>
            </a:r>
          </a:p>
          <a:p>
            <a:pPr marL="173038" indent="-173038">
              <a:spcBef>
                <a:spcPts val="1200"/>
              </a:spcBef>
              <a:buFont typeface="Arial" panose="020B0604020202020204" pitchFamily="34" charset="0"/>
              <a:buChar char="•"/>
            </a:pPr>
            <a:r>
              <a:rPr lang="en-US" sz="2400" dirty="0" err="1" smtClean="0"/>
              <a:t>Reestimate</a:t>
            </a:r>
            <a:r>
              <a:rPr lang="en-US" sz="2400" dirty="0" smtClean="0"/>
              <a:t> the cost of the  Project</a:t>
            </a:r>
          </a:p>
          <a:p>
            <a:pPr marL="173038" indent="-173038">
              <a:spcBef>
                <a:spcPts val="1200"/>
              </a:spcBef>
              <a:buFont typeface="Arial" panose="020B0604020202020204" pitchFamily="34" charset="0"/>
              <a:buChar char="•"/>
            </a:pPr>
            <a:endParaRPr lang="en-US" sz="2400" dirty="0" smtClean="0"/>
          </a:p>
        </p:txBody>
      </p: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673277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fade">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fade">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fade">
                                      <p:cBhvr>
                                        <p:cTn id="37" dur="500"/>
                                        <p:tgtEl>
                                          <p:spTgt spid="2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 y="0"/>
            <a:ext cx="9144000" cy="548640"/>
          </a:xfrm>
        </p:spPr>
        <p:txBody>
          <a:bodyPr>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Procurement, Step-Wise: Planning &amp; Executing</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3</a:t>
            </a:fld>
            <a:endParaRPr lang="en-US" b="1" dirty="0">
              <a:solidFill>
                <a:prstClr val="black"/>
              </a:solidFill>
            </a:endParaRPr>
          </a:p>
        </p:txBody>
      </p:sp>
      <p:cxnSp>
        <p:nvCxnSpPr>
          <p:cNvPr id="19" name="Straight Connector 18"/>
          <p:cNvCxnSpPr/>
          <p:nvPr/>
        </p:nvCxnSpPr>
        <p:spPr>
          <a:xfrm>
            <a:off x="-13855" y="587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flipH="1">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sp>
        <p:nvSpPr>
          <p:cNvPr id="5" name="Rectangle 4"/>
          <p:cNvSpPr/>
          <p:nvPr/>
        </p:nvSpPr>
        <p:spPr>
          <a:xfrm>
            <a:off x="-13855" y="660534"/>
            <a:ext cx="4495800" cy="3462486"/>
          </a:xfrm>
          <a:prstGeom prst="rect">
            <a:avLst/>
          </a:prstGeom>
        </p:spPr>
        <p:txBody>
          <a:bodyPr wrap="square">
            <a:spAutoFit/>
          </a:bodyPr>
          <a:lstStyle/>
          <a:p>
            <a:pPr lvl="0">
              <a:spcBef>
                <a:spcPts val="600"/>
              </a:spcBef>
            </a:pPr>
            <a:r>
              <a:rPr lang="en-US" sz="2400" b="1" dirty="0" smtClean="0"/>
              <a:t>Planning</a:t>
            </a:r>
            <a:endParaRPr lang="en-US" sz="2000" b="1" dirty="0"/>
          </a:p>
          <a:p>
            <a:pPr marL="228600" lvl="0" indent="-228600">
              <a:spcBef>
                <a:spcPts val="600"/>
              </a:spcBef>
              <a:buFont typeface="Arial" panose="020B0604020202020204" pitchFamily="34" charset="0"/>
              <a:buChar char="•"/>
            </a:pPr>
            <a:r>
              <a:rPr lang="en-US" sz="2000" dirty="0" smtClean="0"/>
              <a:t>Make </a:t>
            </a:r>
            <a:r>
              <a:rPr lang="en-US" sz="2000" dirty="0"/>
              <a:t>or </a:t>
            </a:r>
            <a:r>
              <a:rPr lang="en-US" sz="2000" dirty="0" smtClean="0"/>
              <a:t>Outsource analyses</a:t>
            </a:r>
          </a:p>
          <a:p>
            <a:pPr marL="228600" lvl="0" indent="-228600">
              <a:spcBef>
                <a:spcPts val="600"/>
              </a:spcBef>
              <a:buFont typeface="Arial" panose="020B0604020202020204" pitchFamily="34" charset="0"/>
              <a:buChar char="•"/>
            </a:pPr>
            <a:r>
              <a:rPr lang="en-US" sz="2000" dirty="0" smtClean="0"/>
              <a:t>If Outsource, Buy or Lease analysis</a:t>
            </a:r>
            <a:endParaRPr lang="en-US" sz="2000" dirty="0"/>
          </a:p>
          <a:p>
            <a:pPr marL="228600" lvl="0" indent="-228600">
              <a:spcBef>
                <a:spcPts val="600"/>
              </a:spcBef>
              <a:buFont typeface="Arial" panose="020B0604020202020204" pitchFamily="34" charset="0"/>
              <a:buChar char="•"/>
            </a:pPr>
            <a:r>
              <a:rPr lang="en-US" sz="2000" dirty="0" smtClean="0"/>
              <a:t>Creating </a:t>
            </a:r>
            <a:r>
              <a:rPr lang="en-US" sz="2000" dirty="0"/>
              <a:t>a Procurement </a:t>
            </a:r>
            <a:r>
              <a:rPr lang="en-US" sz="2000" dirty="0" err="1" smtClean="0"/>
              <a:t>Mgt</a:t>
            </a:r>
            <a:r>
              <a:rPr lang="en-US" sz="2000" dirty="0" smtClean="0"/>
              <a:t> </a:t>
            </a:r>
            <a:r>
              <a:rPr lang="en-US" sz="2000" dirty="0"/>
              <a:t>Plan</a:t>
            </a:r>
          </a:p>
          <a:p>
            <a:pPr marL="228600" lvl="0" indent="-228600">
              <a:spcBef>
                <a:spcPts val="600"/>
              </a:spcBef>
              <a:buFont typeface="Arial" panose="020B0604020202020204" pitchFamily="34" charset="0"/>
              <a:buChar char="•"/>
            </a:pPr>
            <a:r>
              <a:rPr lang="en-US" sz="2000" dirty="0" smtClean="0"/>
              <a:t>Creating </a:t>
            </a:r>
            <a:r>
              <a:rPr lang="en-US" sz="2000" dirty="0"/>
              <a:t>Procurement SOW</a:t>
            </a:r>
          </a:p>
          <a:p>
            <a:pPr marL="228600" lvl="0" indent="-228600">
              <a:spcBef>
                <a:spcPts val="600"/>
              </a:spcBef>
              <a:buFont typeface="Arial" panose="020B0604020202020204" pitchFamily="34" charset="0"/>
              <a:buChar char="•"/>
            </a:pPr>
            <a:r>
              <a:rPr lang="en-US" sz="2000" dirty="0" smtClean="0"/>
              <a:t>Selecting </a:t>
            </a:r>
            <a:r>
              <a:rPr lang="en-US" sz="2000" dirty="0"/>
              <a:t>a Contract Type</a:t>
            </a:r>
          </a:p>
          <a:p>
            <a:pPr marL="228600" lvl="0" indent="-228600">
              <a:spcBef>
                <a:spcPts val="600"/>
              </a:spcBef>
              <a:buFont typeface="Arial" panose="020B0604020202020204" pitchFamily="34" charset="0"/>
              <a:buChar char="•"/>
            </a:pPr>
            <a:r>
              <a:rPr lang="en-US" sz="2000" dirty="0" smtClean="0"/>
              <a:t>Creating </a:t>
            </a:r>
            <a:r>
              <a:rPr lang="en-US" sz="2000" dirty="0"/>
              <a:t>the Procurement </a:t>
            </a:r>
            <a:r>
              <a:rPr lang="en-US" sz="2000" dirty="0" smtClean="0"/>
              <a:t>Documents</a:t>
            </a:r>
          </a:p>
          <a:p>
            <a:pPr marL="228600" lvl="0" indent="-228600">
              <a:spcBef>
                <a:spcPts val="600"/>
              </a:spcBef>
              <a:buFont typeface="Arial" panose="020B0604020202020204" pitchFamily="34" charset="0"/>
              <a:buChar char="•"/>
            </a:pPr>
            <a:r>
              <a:rPr lang="en-US" sz="2000" dirty="0" smtClean="0"/>
              <a:t>Determining </a:t>
            </a:r>
            <a:r>
              <a:rPr lang="en-US" sz="2000" dirty="0"/>
              <a:t>the Source Selection Criteria </a:t>
            </a:r>
          </a:p>
        </p:txBody>
      </p:sp>
      <p:sp>
        <p:nvSpPr>
          <p:cNvPr id="11" name="Rectangle 10"/>
          <p:cNvSpPr/>
          <p:nvPr/>
        </p:nvSpPr>
        <p:spPr>
          <a:xfrm>
            <a:off x="4492278" y="634887"/>
            <a:ext cx="4718958" cy="4539704"/>
          </a:xfrm>
          <a:prstGeom prst="rect">
            <a:avLst/>
          </a:prstGeom>
        </p:spPr>
        <p:txBody>
          <a:bodyPr wrap="square">
            <a:spAutoFit/>
          </a:bodyPr>
          <a:lstStyle/>
          <a:p>
            <a:pPr lvl="0">
              <a:spcBef>
                <a:spcPts val="600"/>
              </a:spcBef>
            </a:pPr>
            <a:r>
              <a:rPr lang="en-US" sz="2400" b="1" dirty="0" smtClean="0">
                <a:solidFill>
                  <a:prstClr val="black"/>
                </a:solidFill>
              </a:rPr>
              <a:t>Executing</a:t>
            </a:r>
            <a:endParaRPr lang="en-US" sz="2000" b="1" dirty="0">
              <a:solidFill>
                <a:prstClr val="black"/>
              </a:solidFill>
            </a:endParaRPr>
          </a:p>
          <a:p>
            <a:pPr marL="174625" lvl="0" indent="-174625">
              <a:spcBef>
                <a:spcPts val="600"/>
              </a:spcBef>
              <a:buFont typeface="Arial" panose="020B0604020202020204" pitchFamily="34" charset="0"/>
              <a:buChar char="•"/>
            </a:pPr>
            <a:r>
              <a:rPr lang="en-US" sz="2000" dirty="0" smtClean="0"/>
              <a:t>Find </a:t>
            </a:r>
            <a:r>
              <a:rPr lang="en-US" sz="2000" dirty="0"/>
              <a:t>the Sellers through Advertising, Tendering, from the Pre-Qualified List</a:t>
            </a:r>
          </a:p>
          <a:p>
            <a:pPr marL="174625" lvl="0" indent="-174625">
              <a:spcBef>
                <a:spcPts val="600"/>
              </a:spcBef>
              <a:buFont typeface="Arial" panose="020B0604020202020204" pitchFamily="34" charset="0"/>
              <a:buChar char="•"/>
            </a:pPr>
            <a:r>
              <a:rPr lang="en-US" sz="2000" dirty="0" smtClean="0"/>
              <a:t>Getting </a:t>
            </a:r>
            <a:r>
              <a:rPr lang="en-US" sz="2000" dirty="0"/>
              <a:t>the Procurement SOW and Procurement Docs to the Potential Sellers</a:t>
            </a:r>
          </a:p>
          <a:p>
            <a:pPr marL="174625" lvl="0" indent="-174625">
              <a:spcBef>
                <a:spcPts val="600"/>
              </a:spcBef>
              <a:buFont typeface="Arial" panose="020B0604020202020204" pitchFamily="34" charset="0"/>
              <a:buChar char="•"/>
            </a:pPr>
            <a:r>
              <a:rPr lang="en-US" sz="2000" dirty="0" smtClean="0"/>
              <a:t>Answering </a:t>
            </a:r>
            <a:r>
              <a:rPr lang="en-US" sz="2000" dirty="0"/>
              <a:t>the Potential Sellers’ Queries</a:t>
            </a:r>
          </a:p>
          <a:p>
            <a:pPr marL="174625" lvl="0" indent="-174625">
              <a:spcBef>
                <a:spcPts val="600"/>
              </a:spcBef>
              <a:buFont typeface="Arial" panose="020B0604020202020204" pitchFamily="34" charset="0"/>
              <a:buChar char="•"/>
            </a:pPr>
            <a:r>
              <a:rPr lang="en-US" sz="2000" dirty="0" smtClean="0"/>
              <a:t>Holding </a:t>
            </a:r>
            <a:r>
              <a:rPr lang="en-US" sz="2000" dirty="0"/>
              <a:t>Pre-Bid Conferences</a:t>
            </a:r>
          </a:p>
          <a:p>
            <a:pPr marL="174625" lvl="0" indent="-174625">
              <a:spcBef>
                <a:spcPts val="600"/>
              </a:spcBef>
              <a:buFont typeface="Arial" panose="020B0604020202020204" pitchFamily="34" charset="0"/>
              <a:buChar char="•"/>
            </a:pPr>
            <a:r>
              <a:rPr lang="en-US" sz="2000" smtClean="0"/>
              <a:t>Collecting Sellers’ Responses (Bids)</a:t>
            </a:r>
            <a:endParaRPr lang="en-US" sz="2000" dirty="0"/>
          </a:p>
          <a:p>
            <a:pPr marL="174625" lvl="0" indent="-174625">
              <a:spcBef>
                <a:spcPts val="600"/>
              </a:spcBef>
              <a:buFont typeface="Arial" panose="020B0604020202020204" pitchFamily="34" charset="0"/>
              <a:buChar char="•"/>
            </a:pPr>
            <a:r>
              <a:rPr lang="en-US" sz="2000" dirty="0" smtClean="0"/>
              <a:t>Scrutinising </a:t>
            </a:r>
            <a:r>
              <a:rPr lang="en-US" sz="2000" dirty="0"/>
              <a:t>the Sellers’ Responses</a:t>
            </a:r>
          </a:p>
          <a:p>
            <a:pPr marL="174625" lvl="0" indent="-174625">
              <a:spcBef>
                <a:spcPts val="600"/>
              </a:spcBef>
              <a:buFont typeface="Arial" panose="020B0604020202020204" pitchFamily="34" charset="0"/>
              <a:buChar char="•"/>
            </a:pPr>
            <a:r>
              <a:rPr lang="en-US" sz="2000" dirty="0" smtClean="0"/>
              <a:t>Selecting </a:t>
            </a:r>
            <a:r>
              <a:rPr lang="en-US" sz="2000" dirty="0"/>
              <a:t>the </a:t>
            </a:r>
            <a:r>
              <a:rPr lang="en-US" sz="2000" dirty="0" smtClean="0"/>
              <a:t>Seller</a:t>
            </a:r>
          </a:p>
          <a:p>
            <a:pPr marL="174625" lvl="0" indent="-174625">
              <a:spcBef>
                <a:spcPts val="600"/>
              </a:spcBef>
              <a:buFont typeface="Arial" panose="020B0604020202020204" pitchFamily="34" charset="0"/>
              <a:buChar char="•"/>
            </a:pPr>
            <a:r>
              <a:rPr lang="en-US" sz="2000" dirty="0" smtClean="0"/>
              <a:t>Negotiations with the Selected Seller(s)</a:t>
            </a:r>
            <a:endParaRPr lang="en-US" sz="2000" dirty="0"/>
          </a:p>
          <a:p>
            <a:pPr marL="174625" lvl="0" indent="-174625">
              <a:spcBef>
                <a:spcPts val="600"/>
              </a:spcBef>
              <a:buFont typeface="Arial" panose="020B0604020202020204" pitchFamily="34" charset="0"/>
              <a:buChar char="•"/>
            </a:pPr>
            <a:r>
              <a:rPr lang="en-US" sz="2000" dirty="0" smtClean="0"/>
              <a:t>Signing </a:t>
            </a:r>
            <a:r>
              <a:rPr lang="en-US" sz="2000" dirty="0"/>
              <a:t>the </a:t>
            </a:r>
            <a:r>
              <a:rPr lang="en-US" sz="2000" dirty="0" smtClean="0"/>
              <a:t>Contract</a:t>
            </a:r>
            <a:endParaRPr lang="en-US" sz="2000" dirty="0"/>
          </a:p>
        </p:txBody>
      </p:sp>
      <p:cxnSp>
        <p:nvCxnSpPr>
          <p:cNvPr id="9" name="Straight Connector 8"/>
          <p:cNvCxnSpPr/>
          <p:nvPr/>
        </p:nvCxnSpPr>
        <p:spPr>
          <a:xfrm>
            <a:off x="4442011" y="660534"/>
            <a:ext cx="0" cy="61974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4090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 y="0"/>
            <a:ext cx="9144000" cy="548640"/>
          </a:xfrm>
        </p:spPr>
        <p:txBody>
          <a:bodyPr>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Procurement, Step-Wise: Controlling &amp; Closing</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4</a:t>
            </a:fld>
            <a:endParaRPr lang="en-US" b="1" dirty="0">
              <a:solidFill>
                <a:prstClr val="black"/>
              </a:solidFill>
            </a:endParaRPr>
          </a:p>
        </p:txBody>
      </p:sp>
      <p:cxnSp>
        <p:nvCxnSpPr>
          <p:cNvPr id="19" name="Straight Connector 18"/>
          <p:cNvCxnSpPr/>
          <p:nvPr/>
        </p:nvCxnSpPr>
        <p:spPr>
          <a:xfrm>
            <a:off x="-13855" y="587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flipH="1">
            <a:off x="4128247" y="6505261"/>
            <a:ext cx="1066800" cy="365125"/>
          </a:xfrm>
        </p:spPr>
        <p:txBody>
          <a:bodyPr/>
          <a:lstStyle/>
          <a:p>
            <a:r>
              <a:rPr lang="en-US" dirty="0" err="1" smtClean="0">
                <a:solidFill>
                  <a:prstClr val="black"/>
                </a:solidFill>
              </a:rPr>
              <a:t>MEhsanSaeed</a:t>
            </a:r>
            <a:endParaRPr lang="en-US" dirty="0">
              <a:solidFill>
                <a:prstClr val="black"/>
              </a:solidFill>
            </a:endParaRPr>
          </a:p>
        </p:txBody>
      </p:sp>
      <p:sp>
        <p:nvSpPr>
          <p:cNvPr id="5" name="Rectangle 4"/>
          <p:cNvSpPr/>
          <p:nvPr/>
        </p:nvSpPr>
        <p:spPr>
          <a:xfrm>
            <a:off x="-13856" y="660534"/>
            <a:ext cx="5576456" cy="6001643"/>
          </a:xfrm>
          <a:prstGeom prst="rect">
            <a:avLst/>
          </a:prstGeom>
        </p:spPr>
        <p:txBody>
          <a:bodyPr wrap="square">
            <a:spAutoFit/>
          </a:bodyPr>
          <a:lstStyle/>
          <a:p>
            <a:pPr lvl="0"/>
            <a:r>
              <a:rPr lang="en-US" sz="2400" b="1" dirty="0" smtClean="0"/>
              <a:t>Controlling</a:t>
            </a:r>
            <a:endParaRPr lang="en-US" sz="2000" b="1" dirty="0"/>
          </a:p>
          <a:p>
            <a:pPr marL="228600" lvl="0" indent="-228600">
              <a:buFont typeface="Arial" panose="020B0604020202020204" pitchFamily="34" charset="0"/>
              <a:buChar char="•"/>
            </a:pPr>
            <a:r>
              <a:rPr lang="en-US" sz="2000" dirty="0"/>
              <a:t>Managing Relationship between the Buyer and the Seller</a:t>
            </a:r>
          </a:p>
          <a:p>
            <a:pPr marL="228600" lvl="0" indent="-228600">
              <a:buFont typeface="Arial" panose="020B0604020202020204" pitchFamily="34" charset="0"/>
              <a:buChar char="•"/>
            </a:pPr>
            <a:r>
              <a:rPr lang="en-US" sz="2000" dirty="0" smtClean="0"/>
              <a:t>Ensuring </a:t>
            </a:r>
            <a:r>
              <a:rPr lang="en-US" sz="2000" dirty="0"/>
              <a:t>both Parties perform iaw the Contract</a:t>
            </a:r>
          </a:p>
          <a:p>
            <a:pPr marL="228600" lvl="0" indent="-228600">
              <a:buFont typeface="Arial" panose="020B0604020202020204" pitchFamily="34" charset="0"/>
              <a:buChar char="•"/>
            </a:pPr>
            <a:r>
              <a:rPr lang="en-US" sz="2000" dirty="0" smtClean="0"/>
              <a:t>Managing </a:t>
            </a:r>
            <a:r>
              <a:rPr lang="en-US" sz="2000" dirty="0"/>
              <a:t>Changes</a:t>
            </a:r>
          </a:p>
          <a:p>
            <a:pPr marL="228600" lvl="0" indent="-228600">
              <a:buFont typeface="Arial" panose="020B0604020202020204" pitchFamily="34" charset="0"/>
              <a:buChar char="•"/>
            </a:pPr>
            <a:r>
              <a:rPr lang="en-US" sz="2000" dirty="0" smtClean="0"/>
              <a:t>Handling </a:t>
            </a:r>
            <a:r>
              <a:rPr lang="en-US" sz="2000" dirty="0"/>
              <a:t>Claims, Disputes</a:t>
            </a:r>
          </a:p>
          <a:p>
            <a:pPr marL="228600" lvl="0" indent="-228600">
              <a:buFont typeface="Arial" panose="020B0604020202020204" pitchFamily="34" charset="0"/>
              <a:buChar char="•"/>
            </a:pPr>
            <a:r>
              <a:rPr lang="en-US" sz="2000" dirty="0" smtClean="0"/>
              <a:t>Authorising/making </a:t>
            </a:r>
            <a:r>
              <a:rPr lang="en-US" sz="2000" dirty="0"/>
              <a:t>Payments to the Seller</a:t>
            </a:r>
          </a:p>
          <a:p>
            <a:pPr marL="228600" lvl="0" indent="-228600">
              <a:buFont typeface="Arial" panose="020B0604020202020204" pitchFamily="34" charset="0"/>
              <a:buChar char="•"/>
            </a:pPr>
            <a:r>
              <a:rPr lang="en-US" sz="2000" dirty="0" smtClean="0"/>
              <a:t>Holding </a:t>
            </a:r>
            <a:r>
              <a:rPr lang="en-US" sz="2000" dirty="0"/>
              <a:t>Procurement Review Meetings</a:t>
            </a:r>
          </a:p>
          <a:p>
            <a:pPr marL="228600" lvl="0" indent="-228600">
              <a:buFont typeface="Arial" panose="020B0604020202020204" pitchFamily="34" charset="0"/>
              <a:buChar char="•"/>
            </a:pPr>
            <a:r>
              <a:rPr lang="en-US" sz="2000" dirty="0" smtClean="0"/>
              <a:t>Reporting </a:t>
            </a:r>
            <a:r>
              <a:rPr lang="en-US" sz="2000" dirty="0"/>
              <a:t>on Performance </a:t>
            </a:r>
            <a:r>
              <a:rPr lang="en-US" sz="2000" dirty="0" smtClean="0"/>
              <a:t>(Own </a:t>
            </a:r>
            <a:r>
              <a:rPr lang="en-US" sz="2000" dirty="0"/>
              <a:t>and Seller’s)</a:t>
            </a:r>
          </a:p>
          <a:p>
            <a:pPr marL="228600" lvl="0" indent="-228600">
              <a:buFont typeface="Arial" panose="020B0604020202020204" pitchFamily="34" charset="0"/>
              <a:buChar char="•"/>
            </a:pPr>
            <a:r>
              <a:rPr lang="en-US" sz="2000" dirty="0" smtClean="0"/>
              <a:t>Monitoring </a:t>
            </a:r>
            <a:r>
              <a:rPr lang="en-US" sz="2000" dirty="0"/>
              <a:t>Cost, Schedule and Scope (Tech Performance) against the Contract</a:t>
            </a:r>
          </a:p>
          <a:p>
            <a:pPr marL="228600" lvl="0" indent="-228600">
              <a:buFont typeface="Arial" panose="020B0604020202020204" pitchFamily="34" charset="0"/>
              <a:buChar char="•"/>
            </a:pPr>
            <a:r>
              <a:rPr lang="en-US" sz="2000" dirty="0" smtClean="0"/>
              <a:t>Controlling </a:t>
            </a:r>
            <a:r>
              <a:rPr lang="en-US" sz="2000" dirty="0"/>
              <a:t>Quality</a:t>
            </a:r>
          </a:p>
          <a:p>
            <a:pPr marL="228600" lvl="0" indent="-228600">
              <a:buFont typeface="Arial" panose="020B0604020202020204" pitchFamily="34" charset="0"/>
              <a:buChar char="•"/>
            </a:pPr>
            <a:r>
              <a:rPr lang="en-US" sz="2000" dirty="0" smtClean="0"/>
              <a:t>Controlling </a:t>
            </a:r>
            <a:r>
              <a:rPr lang="en-US" sz="2000" dirty="0"/>
              <a:t>Communication with the Sellers</a:t>
            </a:r>
          </a:p>
          <a:p>
            <a:pPr marL="228600" lvl="0" indent="-228600">
              <a:buFont typeface="Arial" panose="020B0604020202020204" pitchFamily="34" charset="0"/>
              <a:buChar char="•"/>
            </a:pPr>
            <a:r>
              <a:rPr lang="en-US" sz="2000" dirty="0" smtClean="0"/>
              <a:t> </a:t>
            </a:r>
            <a:r>
              <a:rPr lang="en-US" sz="2000" dirty="0"/>
              <a:t>Understanding the Legal Implications of all actions</a:t>
            </a:r>
          </a:p>
          <a:p>
            <a:pPr marL="228600" lvl="0" indent="-228600">
              <a:buFont typeface="Arial" panose="020B0604020202020204" pitchFamily="34" charset="0"/>
              <a:buChar char="•"/>
            </a:pPr>
            <a:r>
              <a:rPr lang="en-US" sz="2000" dirty="0" smtClean="0"/>
              <a:t>Managing </a:t>
            </a:r>
            <a:r>
              <a:rPr lang="en-US" sz="2000" dirty="0"/>
              <a:t>Interfaces between all Sellers</a:t>
            </a:r>
          </a:p>
          <a:p>
            <a:pPr marL="228600" lvl="0" indent="-228600">
              <a:buFont typeface="Arial" panose="020B0604020202020204" pitchFamily="34" charset="0"/>
              <a:buChar char="•"/>
            </a:pPr>
            <a:r>
              <a:rPr lang="en-US" sz="2000" dirty="0" smtClean="0"/>
              <a:t>Performing </a:t>
            </a:r>
            <a:r>
              <a:rPr lang="en-US" sz="2000" dirty="0"/>
              <a:t>Audits and Inspections</a:t>
            </a:r>
          </a:p>
          <a:p>
            <a:pPr marL="228600" lvl="0" indent="-228600">
              <a:buFont typeface="Arial" panose="020B0604020202020204" pitchFamily="34" charset="0"/>
              <a:buChar char="•"/>
            </a:pPr>
            <a:r>
              <a:rPr lang="en-US" sz="2000" dirty="0" smtClean="0"/>
              <a:t>Identifying</a:t>
            </a:r>
            <a:r>
              <a:rPr lang="en-US" sz="2000" dirty="0"/>
              <a:t>, monitoring &amp; controlling Risks</a:t>
            </a:r>
          </a:p>
          <a:p>
            <a:pPr marL="228600" lvl="0" indent="-228600">
              <a:buFont typeface="Arial" panose="020B0604020202020204" pitchFamily="34" charset="0"/>
              <a:buChar char="•"/>
            </a:pPr>
            <a:r>
              <a:rPr lang="en-US" sz="2000" dirty="0" smtClean="0"/>
              <a:t>Accepting </a:t>
            </a:r>
            <a:r>
              <a:rPr lang="en-US" sz="2000" dirty="0"/>
              <a:t>Validated </a:t>
            </a:r>
            <a:r>
              <a:rPr lang="en-US" sz="2000" dirty="0" smtClean="0"/>
              <a:t>Deliverables</a:t>
            </a:r>
            <a:endParaRPr lang="en-US" sz="2000" dirty="0"/>
          </a:p>
        </p:txBody>
      </p:sp>
      <p:sp>
        <p:nvSpPr>
          <p:cNvPr id="11" name="Rectangle 10"/>
          <p:cNvSpPr/>
          <p:nvPr/>
        </p:nvSpPr>
        <p:spPr>
          <a:xfrm>
            <a:off x="5257800" y="634887"/>
            <a:ext cx="3953436" cy="3000821"/>
          </a:xfrm>
          <a:prstGeom prst="rect">
            <a:avLst/>
          </a:prstGeom>
        </p:spPr>
        <p:txBody>
          <a:bodyPr wrap="square">
            <a:spAutoFit/>
          </a:bodyPr>
          <a:lstStyle/>
          <a:p>
            <a:pPr lvl="0">
              <a:spcBef>
                <a:spcPts val="600"/>
              </a:spcBef>
            </a:pPr>
            <a:r>
              <a:rPr lang="en-US" sz="2400" b="1" dirty="0" smtClean="0">
                <a:solidFill>
                  <a:prstClr val="black"/>
                </a:solidFill>
              </a:rPr>
              <a:t>Closing</a:t>
            </a:r>
            <a:endParaRPr lang="en-US" sz="2000" b="1" dirty="0">
              <a:solidFill>
                <a:prstClr val="black"/>
              </a:solidFill>
            </a:endParaRPr>
          </a:p>
          <a:p>
            <a:pPr marL="174625" lvl="0" indent="-174625">
              <a:spcBef>
                <a:spcPts val="600"/>
              </a:spcBef>
              <a:buFont typeface="Arial" panose="020B0604020202020204" pitchFamily="34" charset="0"/>
              <a:buChar char="•"/>
            </a:pPr>
            <a:r>
              <a:rPr lang="en-US" sz="2000" dirty="0"/>
              <a:t>Tying up all loose ends</a:t>
            </a:r>
          </a:p>
          <a:p>
            <a:pPr marL="174625" lvl="0" indent="-174625">
              <a:spcBef>
                <a:spcPts val="600"/>
              </a:spcBef>
              <a:buFont typeface="Arial" panose="020B0604020202020204" pitchFamily="34" charset="0"/>
              <a:buChar char="•"/>
            </a:pPr>
            <a:r>
              <a:rPr lang="en-US" sz="2000" dirty="0" smtClean="0"/>
              <a:t>Verifying </a:t>
            </a:r>
            <a:r>
              <a:rPr lang="en-US" sz="2000" dirty="0"/>
              <a:t>that all the Validated Work and Deliverables accepted</a:t>
            </a:r>
          </a:p>
          <a:p>
            <a:pPr marL="174625" lvl="0" indent="-174625">
              <a:spcBef>
                <a:spcPts val="600"/>
              </a:spcBef>
              <a:buFont typeface="Arial" panose="020B0604020202020204" pitchFamily="34" charset="0"/>
              <a:buChar char="•"/>
            </a:pPr>
            <a:r>
              <a:rPr lang="en-US" sz="2000" dirty="0" smtClean="0"/>
              <a:t>Finalising </a:t>
            </a:r>
            <a:r>
              <a:rPr lang="en-US" sz="2000" dirty="0"/>
              <a:t>Open Claims</a:t>
            </a:r>
          </a:p>
          <a:p>
            <a:pPr marL="174625" lvl="0" indent="-174625">
              <a:spcBef>
                <a:spcPts val="600"/>
              </a:spcBef>
              <a:buFont typeface="Arial" panose="020B0604020202020204" pitchFamily="34" charset="0"/>
              <a:buChar char="•"/>
            </a:pPr>
            <a:r>
              <a:rPr lang="en-US" sz="2000" dirty="0" smtClean="0"/>
              <a:t>Paying </a:t>
            </a:r>
            <a:r>
              <a:rPr lang="en-US" sz="2000" dirty="0"/>
              <a:t>withheld Retainage</a:t>
            </a:r>
          </a:p>
          <a:p>
            <a:pPr marL="174625" lvl="0" indent="-174625">
              <a:spcBef>
                <a:spcPts val="600"/>
              </a:spcBef>
              <a:buFont typeface="Arial" panose="020B0604020202020204" pitchFamily="34" charset="0"/>
              <a:buChar char="•"/>
            </a:pPr>
            <a:r>
              <a:rPr lang="en-US" sz="2000" dirty="0" smtClean="0"/>
              <a:t>Issuing </a:t>
            </a:r>
            <a:r>
              <a:rPr lang="en-US" sz="2000" dirty="0"/>
              <a:t>of Contract Closing notification</a:t>
            </a:r>
          </a:p>
        </p:txBody>
      </p:sp>
      <p:cxnSp>
        <p:nvCxnSpPr>
          <p:cNvPr id="9" name="Straight Connector 8"/>
          <p:cNvCxnSpPr/>
          <p:nvPr/>
        </p:nvCxnSpPr>
        <p:spPr>
          <a:xfrm>
            <a:off x="5257800" y="634887"/>
            <a:ext cx="0" cy="61974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78362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 y="0"/>
            <a:ext cx="9144000" cy="548640"/>
          </a:xfrm>
        </p:spPr>
        <p:txBody>
          <a:bodyPr>
            <a:normAutofit fontScale="90000"/>
          </a:bodyPr>
          <a:lstStyle/>
          <a:p>
            <a:pPr algn="l"/>
            <a:r>
              <a:rPr lang="en-US" sz="3200" b="1" dirty="0" smtClean="0">
                <a:solidFill>
                  <a:srgbClr val="FF0000"/>
                </a:solidFill>
                <a:effectLst>
                  <a:outerShdw blurRad="38100" dist="38100" dir="2700000" algn="tl">
                    <a:srgbClr val="000000">
                      <a:alpha val="43137"/>
                    </a:srgbClr>
                  </a:outerShdw>
                </a:effectLst>
              </a:rPr>
              <a:t>Processes in the Procurement Knowledge Area</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5</a:t>
            </a:fld>
            <a:endParaRPr lang="en-US" b="1" dirty="0">
              <a:solidFill>
                <a:prstClr val="black"/>
              </a:solidFill>
            </a:endParaRPr>
          </a:p>
        </p:txBody>
      </p:sp>
      <p:cxnSp>
        <p:nvCxnSpPr>
          <p:cNvPr id="19" name="Straight Connector 18"/>
          <p:cNvCxnSpPr/>
          <p:nvPr/>
        </p:nvCxnSpPr>
        <p:spPr>
          <a:xfrm>
            <a:off x="-13855" y="587189"/>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flipH="1">
            <a:off x="0" y="6569075"/>
            <a:ext cx="1066800" cy="365125"/>
          </a:xfrm>
        </p:spPr>
        <p:txBody>
          <a:bodyPr/>
          <a:lstStyle/>
          <a:p>
            <a:r>
              <a:rPr lang="en-US" dirty="0" err="1" smtClean="0">
                <a:solidFill>
                  <a:prstClr val="black"/>
                </a:solidFill>
              </a:rPr>
              <a:t>MEhsanSaeed</a:t>
            </a:r>
            <a:endParaRPr lang="en-US" dirty="0">
              <a:solidFill>
                <a:prstClr val="black"/>
              </a:solidFill>
            </a:endParaRPr>
          </a:p>
        </p:txBody>
      </p:sp>
      <p:graphicFrame>
        <p:nvGraphicFramePr>
          <p:cNvPr id="7" name="Diagram 6"/>
          <p:cNvGraphicFramePr/>
          <p:nvPr>
            <p:extLst>
              <p:ext uri="{D42A27DB-BD31-4B8C-83A1-F6EECF244321}">
                <p14:modId xmlns:p14="http://schemas.microsoft.com/office/powerpoint/2010/main" val="1457296391"/>
              </p:ext>
            </p:extLst>
          </p:nvPr>
        </p:nvGraphicFramePr>
        <p:xfrm>
          <a:off x="182880" y="1158240"/>
          <a:ext cx="8654142" cy="1920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1" name="Diagram 30"/>
          <p:cNvGraphicFramePr/>
          <p:nvPr>
            <p:extLst>
              <p:ext uri="{D42A27DB-BD31-4B8C-83A1-F6EECF244321}">
                <p14:modId xmlns:p14="http://schemas.microsoft.com/office/powerpoint/2010/main" val="1302638645"/>
              </p:ext>
            </p:extLst>
          </p:nvPr>
        </p:nvGraphicFramePr>
        <p:xfrm>
          <a:off x="182880" y="3160058"/>
          <a:ext cx="8654142" cy="121920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609600" y="790688"/>
            <a:ext cx="989438" cy="400110"/>
          </a:xfrm>
          <a:prstGeom prst="rect">
            <a:avLst/>
          </a:prstGeom>
          <a:noFill/>
        </p:spPr>
        <p:txBody>
          <a:bodyPr wrap="none" rtlCol="0">
            <a:spAutoFit/>
          </a:bodyPr>
          <a:lstStyle/>
          <a:p>
            <a:r>
              <a:rPr lang="en-US" sz="2000" b="1" dirty="0" smtClean="0">
                <a:solidFill>
                  <a:prstClr val="black"/>
                </a:solidFill>
              </a:rPr>
              <a:t>Process</a:t>
            </a:r>
            <a:endParaRPr lang="en-US" sz="2000" b="1" dirty="0">
              <a:solidFill>
                <a:prstClr val="black"/>
              </a:solidFill>
            </a:endParaRPr>
          </a:p>
        </p:txBody>
      </p:sp>
      <p:sp>
        <p:nvSpPr>
          <p:cNvPr id="33" name="TextBox 32"/>
          <p:cNvSpPr txBox="1"/>
          <p:nvPr/>
        </p:nvSpPr>
        <p:spPr>
          <a:xfrm>
            <a:off x="4743943" y="805648"/>
            <a:ext cx="3252574" cy="400110"/>
          </a:xfrm>
          <a:prstGeom prst="rect">
            <a:avLst/>
          </a:prstGeom>
          <a:noFill/>
        </p:spPr>
        <p:txBody>
          <a:bodyPr wrap="square" rtlCol="0">
            <a:spAutoFit/>
          </a:bodyPr>
          <a:lstStyle/>
          <a:p>
            <a:pPr algn="ctr"/>
            <a:r>
              <a:rPr lang="en-US" sz="2000" b="1" dirty="0" smtClean="0">
                <a:solidFill>
                  <a:prstClr val="black"/>
                </a:solidFill>
              </a:rPr>
              <a:t>Key Outputs</a:t>
            </a:r>
            <a:endParaRPr lang="en-US" sz="2000" b="1" dirty="0">
              <a:solidFill>
                <a:prstClr val="black"/>
              </a:solidFill>
            </a:endParaRPr>
          </a:p>
        </p:txBody>
      </p:sp>
      <p:graphicFrame>
        <p:nvGraphicFramePr>
          <p:cNvPr id="44" name="Diagram 43"/>
          <p:cNvGraphicFramePr/>
          <p:nvPr>
            <p:extLst/>
          </p:nvPr>
        </p:nvGraphicFramePr>
        <p:xfrm>
          <a:off x="182880" y="4455459"/>
          <a:ext cx="8654142" cy="8229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Diagram 10"/>
          <p:cNvGraphicFramePr/>
          <p:nvPr>
            <p:extLst>
              <p:ext uri="{D42A27DB-BD31-4B8C-83A1-F6EECF244321}">
                <p14:modId xmlns:p14="http://schemas.microsoft.com/office/powerpoint/2010/main" val="2257025632"/>
              </p:ext>
            </p:extLst>
          </p:nvPr>
        </p:nvGraphicFramePr>
        <p:xfrm>
          <a:off x="174812" y="5369859"/>
          <a:ext cx="8654142" cy="8229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p14="http://schemas.microsoft.com/office/powerpoint/2010/main" val="3617445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graphicEl>
                                              <a:dgm id="{FE898AEB-D0CF-4F9F-AE69-D7C6D01BE8E9}"/>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graphicEl>
                                              <a:dgm id="{286F30A0-5D74-41AA-A502-014106C0E1D1}"/>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graphicEl>
                                              <a:dgm id="{A18CB558-A546-4D96-A142-FFD541E4769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graphicEl>
                                              <a:dgm id="{FE898AEB-D0CF-4F9F-AE69-D7C6D01BE8E9}"/>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graphicEl>
                                              <a:dgm id="{286F30A0-5D74-41AA-A502-014106C0E1D1}"/>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graphicEl>
                                              <a:dgm id="{A18CB558-A546-4D96-A142-FFD541E4769C}"/>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4">
                                            <p:graphicEl>
                                              <a:dgm id="{FE898AEB-D0CF-4F9F-AE69-D7C6D01BE8E9}"/>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4">
                                            <p:graphicEl>
                                              <a:dgm id="{286F30A0-5D74-41AA-A502-014106C0E1D1}"/>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4">
                                            <p:graphicEl>
                                              <a:dgm id="{A18CB558-A546-4D96-A142-FFD541E4769C}"/>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graphicEl>
                                              <a:dgm id="{FE898AEB-D0CF-4F9F-AE69-D7C6D01BE8E9}"/>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graphicEl>
                                              <a:dgm id="{286F30A0-5D74-41AA-A502-014106C0E1D1}"/>
                                            </p:graphic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1">
                                            <p:graphicEl>
                                              <a:dgm id="{A18CB558-A546-4D96-A142-FFD541E4769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Graphic spid="31" grpId="0">
        <p:bldSub>
          <a:bldDgm bld="one"/>
        </p:bldSub>
      </p:bldGraphic>
      <p:bldP spid="8" grpId="0"/>
      <p:bldP spid="33" grpId="0"/>
      <p:bldGraphic spid="44" grpId="0">
        <p:bldSub>
          <a:bldDgm bld="one"/>
        </p:bldSub>
      </p:bldGraphic>
      <p:bldGraphic spid="11"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 y="0"/>
            <a:ext cx="9089201" cy="600635"/>
          </a:xfrm>
        </p:spPr>
        <p:txBody>
          <a:bodyPr>
            <a:normAutofit/>
          </a:bodyPr>
          <a:lstStyle/>
          <a:p>
            <a:pPr algn="l"/>
            <a:r>
              <a:rPr lang="en-US" sz="3200" b="1" i="1" dirty="0" smtClean="0">
                <a:solidFill>
                  <a:srgbClr val="FF0000"/>
                </a:solidFill>
                <a:effectLst>
                  <a:outerShdw blurRad="38100" dist="38100" dir="2700000" algn="tl">
                    <a:srgbClr val="000000">
                      <a:alpha val="43137"/>
                    </a:srgbClr>
                  </a:outerShdw>
                </a:effectLst>
              </a:rPr>
              <a:t>Control Procurements</a:t>
            </a:r>
            <a:r>
              <a:rPr lang="en-US" sz="2800" b="1" dirty="0" smtClean="0">
                <a:solidFill>
                  <a:srgbClr val="FF0000"/>
                </a:solidFill>
                <a:effectLst>
                  <a:outerShdw blurRad="38100" dist="38100" dir="2700000" algn="tl">
                    <a:srgbClr val="000000">
                      <a:alpha val="43137"/>
                    </a:srgbClr>
                  </a:outerShdw>
                </a:effectLst>
              </a:rPr>
              <a:t> Inputs &amp; Outputs</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a:xfrm>
            <a:off x="6977742" y="6076429"/>
            <a:ext cx="2133600" cy="365125"/>
          </a:xfrm>
        </p:spPr>
        <p:txBody>
          <a:bodyPr/>
          <a:lstStyle/>
          <a:p>
            <a:fld id="{B6F15528-21DE-4FAA-801E-634DDDAF4B2B}" type="slidenum">
              <a:rPr lang="en-US" b="1" smtClean="0">
                <a:solidFill>
                  <a:prstClr val="black"/>
                </a:solidFill>
              </a:rPr>
              <a:pPr/>
              <a:t>6</a:t>
            </a:fld>
            <a:endParaRPr lang="en-US" b="1" dirty="0">
              <a:solidFill>
                <a:prstClr val="black"/>
              </a:solidFill>
            </a:endParaRPr>
          </a:p>
        </p:txBody>
      </p:sp>
      <p:sp>
        <p:nvSpPr>
          <p:cNvPr id="6" name="Flowchart: Predefined Process 5"/>
          <p:cNvSpPr>
            <a:spLocks noChangeAspect="1"/>
          </p:cNvSpPr>
          <p:nvPr/>
        </p:nvSpPr>
        <p:spPr>
          <a:xfrm>
            <a:off x="3276600" y="2590145"/>
            <a:ext cx="2010075" cy="1346751"/>
          </a:xfrm>
          <a:prstGeom prst="flowChartPredefinedProcess">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prstClr val="black"/>
                </a:solidFill>
              </a:rPr>
              <a:t>Control </a:t>
            </a:r>
            <a:r>
              <a:rPr lang="en-US" sz="2000" b="1" dirty="0" smtClean="0">
                <a:solidFill>
                  <a:prstClr val="black"/>
                </a:solidFill>
              </a:rPr>
              <a:t>Procure-</a:t>
            </a:r>
            <a:r>
              <a:rPr lang="en-US" sz="2000" b="1" dirty="0" err="1" smtClean="0">
                <a:solidFill>
                  <a:prstClr val="black"/>
                </a:solidFill>
              </a:rPr>
              <a:t>ments</a:t>
            </a:r>
            <a:endParaRPr lang="en-US" sz="2000" b="1" dirty="0">
              <a:solidFill>
                <a:prstClr val="black"/>
              </a:solidFill>
            </a:endParaRPr>
          </a:p>
        </p:txBody>
      </p:sp>
      <p:sp>
        <p:nvSpPr>
          <p:cNvPr id="14" name="TextBox 13"/>
          <p:cNvSpPr txBox="1"/>
          <p:nvPr/>
        </p:nvSpPr>
        <p:spPr>
          <a:xfrm>
            <a:off x="85289" y="2262552"/>
            <a:ext cx="2702338" cy="2308324"/>
          </a:xfrm>
          <a:prstGeom prst="rect">
            <a:avLst/>
          </a:prstGeom>
          <a:noFill/>
        </p:spPr>
        <p:txBody>
          <a:bodyPr wrap="square" rtlCol="0">
            <a:spAutoFit/>
          </a:bodyPr>
          <a:lstStyle/>
          <a:p>
            <a:pPr marL="339725" indent="-339725">
              <a:buSzPct val="90000"/>
              <a:buFont typeface="+mj-lt"/>
              <a:buAutoNum type="arabicPeriod"/>
            </a:pPr>
            <a:r>
              <a:rPr lang="en-US" sz="2400" b="1" dirty="0" smtClean="0">
                <a:solidFill>
                  <a:prstClr val="black"/>
                </a:solidFill>
              </a:rPr>
              <a:t>PMP</a:t>
            </a:r>
          </a:p>
          <a:p>
            <a:pPr marL="339725" indent="-339725">
              <a:buSzPct val="90000"/>
              <a:buFont typeface="+mj-lt"/>
              <a:buAutoNum type="arabicPeriod"/>
            </a:pPr>
            <a:r>
              <a:rPr lang="en-US" sz="2400" b="1" dirty="0" smtClean="0">
                <a:solidFill>
                  <a:prstClr val="black"/>
                </a:solidFill>
              </a:rPr>
              <a:t>PDs (w/a)</a:t>
            </a:r>
          </a:p>
          <a:p>
            <a:pPr marL="339725" indent="-339725">
              <a:buSzPct val="90000"/>
              <a:buFont typeface="+mj-lt"/>
              <a:buAutoNum type="arabicPeriod"/>
            </a:pPr>
            <a:r>
              <a:rPr lang="en-US" sz="2400" b="1" dirty="0" smtClean="0">
                <a:solidFill>
                  <a:srgbClr val="0000CC"/>
                </a:solidFill>
              </a:rPr>
              <a:t>WPD</a:t>
            </a:r>
            <a:r>
              <a:rPr lang="en-US" sz="2400" dirty="0" smtClean="0">
                <a:solidFill>
                  <a:prstClr val="black"/>
                </a:solidFill>
              </a:rPr>
              <a:t>*</a:t>
            </a:r>
          </a:p>
          <a:p>
            <a:pPr marL="339725" indent="-339725">
              <a:buSzPct val="90000"/>
              <a:buFont typeface="+mj-lt"/>
              <a:buAutoNum type="arabicPeriod"/>
            </a:pPr>
            <a:r>
              <a:rPr lang="en-US" sz="2400" b="1" dirty="0" smtClean="0">
                <a:solidFill>
                  <a:prstClr val="black"/>
                </a:solidFill>
              </a:rPr>
              <a:t>OPA</a:t>
            </a:r>
          </a:p>
          <a:p>
            <a:pPr marL="339725" indent="-339725">
              <a:buSzPct val="90000"/>
              <a:buFont typeface="+mj-lt"/>
              <a:buAutoNum type="arabicPeriod"/>
            </a:pPr>
            <a:r>
              <a:rPr lang="en-US" sz="2400" b="1" dirty="0" smtClean="0">
                <a:solidFill>
                  <a:prstClr val="black"/>
                </a:solidFill>
              </a:rPr>
              <a:t>Any Specific Input</a:t>
            </a:r>
            <a:endParaRPr lang="en-US" sz="2400" b="1" dirty="0">
              <a:solidFill>
                <a:prstClr val="black"/>
              </a:solidFill>
            </a:endParaRPr>
          </a:p>
        </p:txBody>
      </p:sp>
      <p:sp>
        <p:nvSpPr>
          <p:cNvPr id="10" name="Right Arrow 9"/>
          <p:cNvSpPr/>
          <p:nvPr/>
        </p:nvSpPr>
        <p:spPr>
          <a:xfrm>
            <a:off x="5545015" y="2983524"/>
            <a:ext cx="320352"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5" name="TextBox 14"/>
          <p:cNvSpPr txBox="1"/>
          <p:nvPr/>
        </p:nvSpPr>
        <p:spPr>
          <a:xfrm>
            <a:off x="6061075" y="2240377"/>
            <a:ext cx="3115789" cy="2677656"/>
          </a:xfrm>
          <a:prstGeom prst="rect">
            <a:avLst/>
          </a:prstGeom>
          <a:noFill/>
        </p:spPr>
        <p:txBody>
          <a:bodyPr wrap="none" rtlCol="0">
            <a:spAutoFit/>
          </a:bodyPr>
          <a:lstStyle/>
          <a:p>
            <a:pPr marL="339725" indent="-339725">
              <a:buSzPct val="90000"/>
              <a:buFont typeface="+mj-lt"/>
              <a:buAutoNum type="arabicPeriod"/>
            </a:pPr>
            <a:r>
              <a:rPr lang="en-US" sz="2400" b="1" dirty="0" smtClean="0">
                <a:solidFill>
                  <a:prstClr val="black"/>
                </a:solidFill>
              </a:rPr>
              <a:t>PMP Updates</a:t>
            </a:r>
          </a:p>
          <a:p>
            <a:pPr marL="339725" indent="-339725">
              <a:buSzPct val="90000"/>
              <a:buFont typeface="+mj-lt"/>
              <a:buAutoNum type="arabicPeriod"/>
            </a:pPr>
            <a:r>
              <a:rPr lang="en-US" sz="2400" b="1" dirty="0" smtClean="0">
                <a:solidFill>
                  <a:prstClr val="black"/>
                </a:solidFill>
              </a:rPr>
              <a:t>PD Updates</a:t>
            </a:r>
          </a:p>
          <a:p>
            <a:pPr marL="339725" indent="-339725">
              <a:buSzPct val="90000"/>
              <a:buFont typeface="+mj-lt"/>
              <a:buAutoNum type="arabicPeriod"/>
            </a:pPr>
            <a:r>
              <a:rPr lang="en-US" sz="2400" b="1" dirty="0" smtClean="0">
                <a:solidFill>
                  <a:srgbClr val="0000CC"/>
                </a:solidFill>
              </a:rPr>
              <a:t>WPI</a:t>
            </a:r>
            <a:r>
              <a:rPr lang="en-US" sz="2400" dirty="0" smtClean="0">
                <a:solidFill>
                  <a:prstClr val="black"/>
                </a:solidFill>
              </a:rPr>
              <a:t>**</a:t>
            </a:r>
            <a:endParaRPr lang="en-US" sz="2400" dirty="0">
              <a:solidFill>
                <a:prstClr val="black"/>
              </a:solidFill>
            </a:endParaRPr>
          </a:p>
          <a:p>
            <a:pPr marL="339725" indent="-339725">
              <a:buSzPct val="90000"/>
              <a:buFont typeface="+mj-lt"/>
              <a:buAutoNum type="arabicPeriod"/>
            </a:pPr>
            <a:r>
              <a:rPr lang="en-US" sz="2400" b="1" dirty="0" smtClean="0">
                <a:solidFill>
                  <a:prstClr val="black"/>
                </a:solidFill>
              </a:rPr>
              <a:t>OPA Updates</a:t>
            </a:r>
          </a:p>
          <a:p>
            <a:pPr marL="339725" indent="-339725">
              <a:buSzPct val="90000"/>
              <a:buFont typeface="+mj-lt"/>
              <a:buAutoNum type="arabicPeriod"/>
            </a:pPr>
            <a:r>
              <a:rPr lang="en-US" sz="2400" b="1" dirty="0" smtClean="0">
                <a:solidFill>
                  <a:prstClr val="black"/>
                </a:solidFill>
              </a:rPr>
              <a:t>Any Specific  </a:t>
            </a:r>
            <a:r>
              <a:rPr lang="en-US" sz="2400" b="1" dirty="0">
                <a:solidFill>
                  <a:prstClr val="black"/>
                </a:solidFill>
              </a:rPr>
              <a:t>Output</a:t>
            </a:r>
          </a:p>
          <a:p>
            <a:pPr algn="ctr">
              <a:buSzPct val="90000"/>
            </a:pPr>
            <a:r>
              <a:rPr lang="en-US" sz="2400" b="1" dirty="0" smtClean="0">
                <a:solidFill>
                  <a:prstClr val="black"/>
                </a:solidFill>
              </a:rPr>
              <a:t>+</a:t>
            </a:r>
          </a:p>
          <a:p>
            <a:pPr marL="339725" indent="-339725">
              <a:buSzPct val="90000"/>
              <a:buFont typeface="+mj-lt"/>
              <a:buAutoNum type="arabicPeriod" startAt="6"/>
            </a:pPr>
            <a:r>
              <a:rPr lang="en-US" sz="2400" b="1" dirty="0" smtClean="0">
                <a:solidFill>
                  <a:srgbClr val="0000CC"/>
                </a:solidFill>
              </a:rPr>
              <a:t>Change Request</a:t>
            </a:r>
          </a:p>
        </p:txBody>
      </p:sp>
      <p:cxnSp>
        <p:nvCxnSpPr>
          <p:cNvPr id="19" name="Straight Connector 18"/>
          <p:cNvCxnSpPr/>
          <p:nvPr/>
        </p:nvCxnSpPr>
        <p:spPr>
          <a:xfrm>
            <a:off x="-13855" y="609600"/>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2690269" y="3001095"/>
            <a:ext cx="357731" cy="320352"/>
          </a:xfrm>
          <a:prstGeom prst="rightArrow">
            <a:avLst>
              <a:gd name="adj1" fmla="val 60000"/>
              <a:gd name="adj2" fmla="val 50000"/>
            </a:avLst>
          </a:prstGeom>
          <a:solidFill>
            <a:schemeClr val="tx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TextBox 25"/>
          <p:cNvSpPr txBox="1"/>
          <p:nvPr/>
        </p:nvSpPr>
        <p:spPr>
          <a:xfrm>
            <a:off x="1708639" y="1211816"/>
            <a:ext cx="3461238" cy="400110"/>
          </a:xfrm>
          <a:prstGeom prst="rect">
            <a:avLst/>
          </a:prstGeom>
          <a:noFill/>
        </p:spPr>
        <p:txBody>
          <a:bodyPr wrap="square" rtlCol="0">
            <a:spAutoFit/>
          </a:bodyPr>
          <a:lstStyle/>
          <a:p>
            <a:pPr marL="176213" indent="-176213">
              <a:buSzPct val="100000"/>
              <a:buFont typeface="Arial" panose="020B0604020202020204" pitchFamily="34" charset="0"/>
              <a:buChar char="•"/>
            </a:pPr>
            <a:r>
              <a:rPr lang="en-US" sz="2000" b="1" dirty="0" smtClean="0">
                <a:solidFill>
                  <a:srgbClr val="0000CC"/>
                </a:solidFill>
              </a:rPr>
              <a:t>Procurement Mgt Plan</a:t>
            </a:r>
            <a:endParaRPr lang="en-US" sz="2000" b="1" dirty="0">
              <a:solidFill>
                <a:srgbClr val="0000CC"/>
              </a:solidFill>
            </a:endParaRPr>
          </a:p>
        </p:txBody>
      </p:sp>
      <p:sp>
        <p:nvSpPr>
          <p:cNvPr id="32" name="Freeform 31"/>
          <p:cNvSpPr>
            <a:spLocks noChangeAspect="1"/>
          </p:cNvSpPr>
          <p:nvPr/>
        </p:nvSpPr>
        <p:spPr>
          <a:xfrm>
            <a:off x="890954" y="1084387"/>
            <a:ext cx="836307" cy="126023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a:spLocks noChangeAspect="1"/>
          </p:cNvSpPr>
          <p:nvPr/>
        </p:nvSpPr>
        <p:spPr>
          <a:xfrm rot="5400000">
            <a:off x="1640668" y="2982964"/>
            <a:ext cx="1336432" cy="1103094"/>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1430215" y="4167555"/>
            <a:ext cx="4689475" cy="630942"/>
          </a:xfrm>
          <a:prstGeom prst="rect">
            <a:avLst/>
          </a:prstGeom>
          <a:noFill/>
        </p:spPr>
        <p:txBody>
          <a:bodyPr wrap="square" rtlCol="0">
            <a:spAutoFit/>
          </a:bodyPr>
          <a:lstStyle/>
          <a:p>
            <a:pPr marL="176213" indent="-176213">
              <a:lnSpc>
                <a:spcPts val="2100"/>
              </a:lnSpc>
              <a:buSzPct val="100000"/>
              <a:buFont typeface="Arial" panose="020B0604020202020204" pitchFamily="34" charset="0"/>
              <a:buChar char="•"/>
            </a:pPr>
            <a:r>
              <a:rPr lang="en-US" sz="2000" b="1" dirty="0" smtClean="0">
                <a:solidFill>
                  <a:srgbClr val="0000CC"/>
                </a:solidFill>
              </a:rPr>
              <a:t>Procurement Documents </a:t>
            </a:r>
            <a:r>
              <a:rPr lang="en-US" sz="2000" b="1" i="1" dirty="0" smtClean="0">
                <a:solidFill>
                  <a:srgbClr val="0000CC"/>
                </a:solidFill>
              </a:rPr>
              <a:t>(Plan </a:t>
            </a:r>
            <a:r>
              <a:rPr lang="en-US" sz="2000" b="1" i="1" dirty="0" err="1" smtClean="0">
                <a:solidFill>
                  <a:srgbClr val="0000CC"/>
                </a:solidFill>
              </a:rPr>
              <a:t>Proc</a:t>
            </a:r>
            <a:r>
              <a:rPr lang="en-US" sz="2000" b="1" i="1" dirty="0" smtClean="0">
                <a:solidFill>
                  <a:srgbClr val="0000CC"/>
                </a:solidFill>
              </a:rPr>
              <a:t> Mgt)</a:t>
            </a:r>
            <a:endParaRPr lang="en-US" sz="2000" b="1" dirty="0" smtClean="0">
              <a:solidFill>
                <a:srgbClr val="0000CC"/>
              </a:solidFill>
            </a:endParaRPr>
          </a:p>
          <a:p>
            <a:pPr marL="176213" indent="-176213">
              <a:lnSpc>
                <a:spcPts val="2100"/>
              </a:lnSpc>
              <a:buSzPct val="100000"/>
              <a:buFont typeface="Arial" panose="020B0604020202020204" pitchFamily="34" charset="0"/>
              <a:buChar char="•"/>
            </a:pPr>
            <a:r>
              <a:rPr lang="en-US" sz="2000" b="1" dirty="0" smtClean="0">
                <a:solidFill>
                  <a:srgbClr val="0000CC"/>
                </a:solidFill>
              </a:rPr>
              <a:t>Agreements </a:t>
            </a:r>
            <a:r>
              <a:rPr lang="en-US" sz="2000" b="1" i="1" dirty="0" smtClean="0">
                <a:solidFill>
                  <a:srgbClr val="0000CC"/>
                </a:solidFill>
              </a:rPr>
              <a:t>(Conduct </a:t>
            </a:r>
            <a:r>
              <a:rPr lang="en-US" sz="2000" b="1" i="1" dirty="0" err="1" smtClean="0">
                <a:solidFill>
                  <a:srgbClr val="0000CC"/>
                </a:solidFill>
              </a:rPr>
              <a:t>Proc</a:t>
            </a:r>
            <a:r>
              <a:rPr lang="en-US" sz="2000" b="1" i="1" dirty="0" smtClean="0">
                <a:solidFill>
                  <a:srgbClr val="0000CC"/>
                </a:solidFill>
              </a:rPr>
              <a:t>)</a:t>
            </a:r>
            <a:endParaRPr lang="en-US" sz="2000" b="1" dirty="0">
              <a:solidFill>
                <a:srgbClr val="0000CC"/>
              </a:solidFill>
            </a:endParaRPr>
          </a:p>
        </p:txBody>
      </p:sp>
      <p:sp>
        <p:nvSpPr>
          <p:cNvPr id="23" name="TextBox 22"/>
          <p:cNvSpPr txBox="1"/>
          <p:nvPr/>
        </p:nvSpPr>
        <p:spPr>
          <a:xfrm>
            <a:off x="1987062" y="6210568"/>
            <a:ext cx="5181600" cy="639932"/>
          </a:xfrm>
          <a:prstGeom prst="rect">
            <a:avLst/>
          </a:prstGeom>
          <a:noFill/>
        </p:spPr>
        <p:txBody>
          <a:bodyPr wrap="square" rtlCol="0">
            <a:spAutoFit/>
          </a:bodyPr>
          <a:lstStyle/>
          <a:p>
            <a:pPr marL="398463" indent="-398463"/>
            <a:r>
              <a:rPr lang="en-US" dirty="0" smtClean="0">
                <a:solidFill>
                  <a:prstClr val="black"/>
                </a:solidFill>
              </a:rPr>
              <a:t>*:	from the </a:t>
            </a:r>
            <a:r>
              <a:rPr lang="en-US" i="1" dirty="0" smtClean="0">
                <a:solidFill>
                  <a:prstClr val="black"/>
                </a:solidFill>
              </a:rPr>
              <a:t>Direct &amp; Manage Project Work  </a:t>
            </a:r>
            <a:r>
              <a:rPr lang="en-US" dirty="0" smtClean="0">
                <a:solidFill>
                  <a:prstClr val="black"/>
                </a:solidFill>
              </a:rPr>
              <a:t>process</a:t>
            </a:r>
          </a:p>
          <a:p>
            <a:pPr marL="398463" indent="-398463"/>
            <a:r>
              <a:rPr lang="en-US" dirty="0" smtClean="0">
                <a:solidFill>
                  <a:prstClr val="black"/>
                </a:solidFill>
              </a:rPr>
              <a:t>**:	to the </a:t>
            </a:r>
            <a:r>
              <a:rPr lang="en-US" i="1" dirty="0" smtClean="0">
                <a:solidFill>
                  <a:prstClr val="black"/>
                </a:solidFill>
              </a:rPr>
              <a:t>Monitor &amp; Control </a:t>
            </a:r>
            <a:r>
              <a:rPr lang="en-US" dirty="0" smtClean="0">
                <a:solidFill>
                  <a:prstClr val="black"/>
                </a:solidFill>
              </a:rPr>
              <a:t>process</a:t>
            </a:r>
            <a:endParaRPr lang="en-US" dirty="0">
              <a:solidFill>
                <a:prstClr val="black"/>
              </a:solidFill>
            </a:endParaRPr>
          </a:p>
        </p:txBody>
      </p:sp>
      <p:sp>
        <p:nvSpPr>
          <p:cNvPr id="4"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
        <p:nvSpPr>
          <p:cNvPr id="24" name="Freeform 23"/>
          <p:cNvSpPr>
            <a:spLocks noChangeAspect="1"/>
          </p:cNvSpPr>
          <p:nvPr/>
        </p:nvSpPr>
        <p:spPr>
          <a:xfrm rot="14255495" flipH="1">
            <a:off x="-65644" y="4212983"/>
            <a:ext cx="972693" cy="740171"/>
          </a:xfrm>
          <a:custGeom>
            <a:avLst/>
            <a:gdLst>
              <a:gd name="connsiteX0" fmla="*/ 0 w 6729046"/>
              <a:gd name="connsiteY0" fmla="*/ 4032739 h 4337539"/>
              <a:gd name="connsiteX1" fmla="*/ 0 w 6729046"/>
              <a:gd name="connsiteY1" fmla="*/ 4337539 h 4337539"/>
              <a:gd name="connsiteX2" fmla="*/ 5791200 w 6729046"/>
              <a:gd name="connsiteY2" fmla="*/ 1547446 h 4337539"/>
              <a:gd name="connsiteX3" fmla="*/ 5873262 w 6729046"/>
              <a:gd name="connsiteY3" fmla="*/ 2004646 h 4337539"/>
              <a:gd name="connsiteX4" fmla="*/ 6729046 w 6729046"/>
              <a:gd name="connsiteY4" fmla="*/ 832339 h 4337539"/>
              <a:gd name="connsiteX5" fmla="*/ 5627077 w 6729046"/>
              <a:gd name="connsiteY5" fmla="*/ 0 h 4337539"/>
              <a:gd name="connsiteX6" fmla="*/ 5673969 w 6729046"/>
              <a:gd name="connsiteY6" fmla="*/ 480646 h 4337539"/>
              <a:gd name="connsiteX7" fmla="*/ 0 w 6729046"/>
              <a:gd name="connsiteY7" fmla="*/ 4032739 h 4337539"/>
              <a:gd name="connsiteX0" fmla="*/ 0 w 6729046"/>
              <a:gd name="connsiteY0" fmla="*/ 4032739 h 4032739"/>
              <a:gd name="connsiteX1" fmla="*/ 5791200 w 6729046"/>
              <a:gd name="connsiteY1" fmla="*/ 1547446 h 4032739"/>
              <a:gd name="connsiteX2" fmla="*/ 5873262 w 6729046"/>
              <a:gd name="connsiteY2" fmla="*/ 2004646 h 4032739"/>
              <a:gd name="connsiteX3" fmla="*/ 6729046 w 6729046"/>
              <a:gd name="connsiteY3" fmla="*/ 832339 h 4032739"/>
              <a:gd name="connsiteX4" fmla="*/ 5627077 w 6729046"/>
              <a:gd name="connsiteY4" fmla="*/ 0 h 4032739"/>
              <a:gd name="connsiteX5" fmla="*/ 5673969 w 6729046"/>
              <a:gd name="connsiteY5" fmla="*/ 480646 h 4032739"/>
              <a:gd name="connsiteX6" fmla="*/ 0 w 6729046"/>
              <a:gd name="connsiteY6" fmla="*/ 4032739 h 4032739"/>
              <a:gd name="connsiteX0" fmla="*/ 60 w 6729106"/>
              <a:gd name="connsiteY0" fmla="*/ 4032739 h 4032739"/>
              <a:gd name="connsiteX1" fmla="*/ 5791260 w 6729106"/>
              <a:gd name="connsiteY1" fmla="*/ 1547446 h 4032739"/>
              <a:gd name="connsiteX2" fmla="*/ 5873322 w 6729106"/>
              <a:gd name="connsiteY2" fmla="*/ 2004646 h 4032739"/>
              <a:gd name="connsiteX3" fmla="*/ 6729106 w 6729106"/>
              <a:gd name="connsiteY3" fmla="*/ 832339 h 4032739"/>
              <a:gd name="connsiteX4" fmla="*/ 5627137 w 6729106"/>
              <a:gd name="connsiteY4" fmla="*/ 0 h 4032739"/>
              <a:gd name="connsiteX5" fmla="*/ 5674029 w 6729106"/>
              <a:gd name="connsiteY5" fmla="*/ 480646 h 4032739"/>
              <a:gd name="connsiteX6" fmla="*/ 60 w 6729106"/>
              <a:gd name="connsiteY6" fmla="*/ 4032739 h 4032739"/>
              <a:gd name="connsiteX0" fmla="*/ 60 w 6729106"/>
              <a:gd name="connsiteY0" fmla="*/ 4032739 h 4042423"/>
              <a:gd name="connsiteX1" fmla="*/ 5791260 w 6729106"/>
              <a:gd name="connsiteY1" fmla="*/ 1547446 h 4042423"/>
              <a:gd name="connsiteX2" fmla="*/ 5873322 w 6729106"/>
              <a:gd name="connsiteY2" fmla="*/ 2004646 h 4042423"/>
              <a:gd name="connsiteX3" fmla="*/ 6729106 w 6729106"/>
              <a:gd name="connsiteY3" fmla="*/ 832339 h 4042423"/>
              <a:gd name="connsiteX4" fmla="*/ 5627137 w 6729106"/>
              <a:gd name="connsiteY4" fmla="*/ 0 h 4042423"/>
              <a:gd name="connsiteX5" fmla="*/ 5674029 w 6729106"/>
              <a:gd name="connsiteY5" fmla="*/ 480646 h 4042423"/>
              <a:gd name="connsiteX6" fmla="*/ 60 w 6729106"/>
              <a:gd name="connsiteY6" fmla="*/ 4032739 h 4042423"/>
              <a:gd name="connsiteX0" fmla="*/ 89709 w 6818755"/>
              <a:gd name="connsiteY0" fmla="*/ 4032739 h 4042423"/>
              <a:gd name="connsiteX1" fmla="*/ 5880909 w 6818755"/>
              <a:gd name="connsiteY1" fmla="*/ 1547446 h 4042423"/>
              <a:gd name="connsiteX2" fmla="*/ 5962971 w 6818755"/>
              <a:gd name="connsiteY2" fmla="*/ 2004646 h 4042423"/>
              <a:gd name="connsiteX3" fmla="*/ 6818755 w 6818755"/>
              <a:gd name="connsiteY3" fmla="*/ 832339 h 4042423"/>
              <a:gd name="connsiteX4" fmla="*/ 5716786 w 6818755"/>
              <a:gd name="connsiteY4" fmla="*/ 0 h 4042423"/>
              <a:gd name="connsiteX5" fmla="*/ 5763678 w 6818755"/>
              <a:gd name="connsiteY5" fmla="*/ 480646 h 4042423"/>
              <a:gd name="connsiteX6" fmla="*/ 2410878 w 6818755"/>
              <a:gd name="connsiteY6" fmla="*/ 1617785 h 4042423"/>
              <a:gd name="connsiteX7" fmla="*/ 89709 w 6818755"/>
              <a:gd name="connsiteY7" fmla="*/ 4032739 h 4042423"/>
              <a:gd name="connsiteX0" fmla="*/ 89709 w 6818755"/>
              <a:gd name="connsiteY0" fmla="*/ 4032739 h 4047447"/>
              <a:gd name="connsiteX1" fmla="*/ 2844633 w 6818755"/>
              <a:gd name="connsiteY1" fmla="*/ 2145323 h 4047447"/>
              <a:gd name="connsiteX2" fmla="*/ 5880909 w 6818755"/>
              <a:gd name="connsiteY2" fmla="*/ 1547446 h 4047447"/>
              <a:gd name="connsiteX3" fmla="*/ 5962971 w 6818755"/>
              <a:gd name="connsiteY3" fmla="*/ 2004646 h 4047447"/>
              <a:gd name="connsiteX4" fmla="*/ 6818755 w 6818755"/>
              <a:gd name="connsiteY4" fmla="*/ 832339 h 4047447"/>
              <a:gd name="connsiteX5" fmla="*/ 5716786 w 6818755"/>
              <a:gd name="connsiteY5" fmla="*/ 0 h 4047447"/>
              <a:gd name="connsiteX6" fmla="*/ 5763678 w 6818755"/>
              <a:gd name="connsiteY6" fmla="*/ 480646 h 4047447"/>
              <a:gd name="connsiteX7" fmla="*/ 2410878 w 6818755"/>
              <a:gd name="connsiteY7" fmla="*/ 1617785 h 4047447"/>
              <a:gd name="connsiteX8" fmla="*/ 89709 w 681875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37289 w 6766335"/>
              <a:gd name="connsiteY0" fmla="*/ 4032739 h 4047447"/>
              <a:gd name="connsiteX1" fmla="*/ 2792213 w 6766335"/>
              <a:gd name="connsiteY1" fmla="*/ 2145323 h 4047447"/>
              <a:gd name="connsiteX2" fmla="*/ 5828489 w 6766335"/>
              <a:gd name="connsiteY2" fmla="*/ 1547446 h 4047447"/>
              <a:gd name="connsiteX3" fmla="*/ 5910551 w 6766335"/>
              <a:gd name="connsiteY3" fmla="*/ 2004646 h 4047447"/>
              <a:gd name="connsiteX4" fmla="*/ 6766335 w 6766335"/>
              <a:gd name="connsiteY4" fmla="*/ 832339 h 4047447"/>
              <a:gd name="connsiteX5" fmla="*/ 5664366 w 6766335"/>
              <a:gd name="connsiteY5" fmla="*/ 0 h 4047447"/>
              <a:gd name="connsiteX6" fmla="*/ 5711258 w 6766335"/>
              <a:gd name="connsiteY6" fmla="*/ 480646 h 4047447"/>
              <a:gd name="connsiteX7" fmla="*/ 2358458 w 6766335"/>
              <a:gd name="connsiteY7" fmla="*/ 1617785 h 4047447"/>
              <a:gd name="connsiteX8" fmla="*/ 37289 w 6766335"/>
              <a:gd name="connsiteY8" fmla="*/ 4032739 h 4047447"/>
              <a:gd name="connsiteX0" fmla="*/ 0 w 6729046"/>
              <a:gd name="connsiteY0" fmla="*/ 4032739 h 4047447"/>
              <a:gd name="connsiteX1" fmla="*/ 2754924 w 6729046"/>
              <a:gd name="connsiteY1" fmla="*/ 2145323 h 4047447"/>
              <a:gd name="connsiteX2" fmla="*/ 5791200 w 6729046"/>
              <a:gd name="connsiteY2" fmla="*/ 1547446 h 4047447"/>
              <a:gd name="connsiteX3" fmla="*/ 5873262 w 6729046"/>
              <a:gd name="connsiteY3" fmla="*/ 2004646 h 4047447"/>
              <a:gd name="connsiteX4" fmla="*/ 6729046 w 6729046"/>
              <a:gd name="connsiteY4" fmla="*/ 832339 h 4047447"/>
              <a:gd name="connsiteX5" fmla="*/ 5627077 w 6729046"/>
              <a:gd name="connsiteY5" fmla="*/ 0 h 4047447"/>
              <a:gd name="connsiteX6" fmla="*/ 5673969 w 6729046"/>
              <a:gd name="connsiteY6" fmla="*/ 480646 h 4047447"/>
              <a:gd name="connsiteX7" fmla="*/ 2321169 w 6729046"/>
              <a:gd name="connsiteY7" fmla="*/ 1617785 h 4047447"/>
              <a:gd name="connsiteX8" fmla="*/ 0 w 6729046"/>
              <a:gd name="connsiteY8" fmla="*/ 4032739 h 4047447"/>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321169 w 6729046"/>
              <a:gd name="connsiteY7" fmla="*/ 1617785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405184 w 6729046"/>
              <a:gd name="connsiteY7" fmla="*/ 1596781 h 4032739"/>
              <a:gd name="connsiteX8" fmla="*/ 0 w 6729046"/>
              <a:gd name="connsiteY8" fmla="*/ 4032739 h 4032739"/>
              <a:gd name="connsiteX0" fmla="*/ 0 w 6729046"/>
              <a:gd name="connsiteY0" fmla="*/ 4032739 h 4032739"/>
              <a:gd name="connsiteX1" fmla="*/ 2754924 w 6729046"/>
              <a:gd name="connsiteY1" fmla="*/ 2145323 h 4032739"/>
              <a:gd name="connsiteX2" fmla="*/ 5791200 w 6729046"/>
              <a:gd name="connsiteY2" fmla="*/ 1547446 h 4032739"/>
              <a:gd name="connsiteX3" fmla="*/ 5873262 w 6729046"/>
              <a:gd name="connsiteY3" fmla="*/ 2004646 h 4032739"/>
              <a:gd name="connsiteX4" fmla="*/ 6729046 w 6729046"/>
              <a:gd name="connsiteY4" fmla="*/ 832339 h 4032739"/>
              <a:gd name="connsiteX5" fmla="*/ 5627077 w 6729046"/>
              <a:gd name="connsiteY5" fmla="*/ 0 h 4032739"/>
              <a:gd name="connsiteX6" fmla="*/ 5673969 w 6729046"/>
              <a:gd name="connsiteY6" fmla="*/ 480646 h 4032739"/>
              <a:gd name="connsiteX7" fmla="*/ 2563159 w 6729046"/>
              <a:gd name="connsiteY7" fmla="*/ 1654229 h 4032739"/>
              <a:gd name="connsiteX8" fmla="*/ 0 w 6729046"/>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2754924 w 7376638"/>
              <a:gd name="connsiteY1" fmla="*/ 2145323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563159 w 7376638"/>
              <a:gd name="connsiteY7" fmla="*/ 1654229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73969 w 7376638"/>
              <a:gd name="connsiteY6" fmla="*/ 480646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73262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04628 w 7376638"/>
              <a:gd name="connsiteY6" fmla="*/ 505798 h 4032739"/>
              <a:gd name="connsiteX7" fmla="*/ 2739768 w 7376638"/>
              <a:gd name="connsiteY7" fmla="*/ 1739661 h 4032739"/>
              <a:gd name="connsiteX8" fmla="*/ 0 w 7376638"/>
              <a:gd name="connsiteY8" fmla="*/ 4032739 h 4032739"/>
              <a:gd name="connsiteX0" fmla="*/ 0 w 7376638"/>
              <a:gd name="connsiteY0" fmla="*/ 4032739 h 4032739"/>
              <a:gd name="connsiteX1" fmla="*/ 3019845 w 7376638"/>
              <a:gd name="connsiteY1" fmla="*/ 2198720 h 4032739"/>
              <a:gd name="connsiteX2" fmla="*/ 5791200 w 7376638"/>
              <a:gd name="connsiteY2" fmla="*/ 1547446 h 4032739"/>
              <a:gd name="connsiteX3" fmla="*/ 5827045 w 7376638"/>
              <a:gd name="connsiteY3" fmla="*/ 2004646 h 4032739"/>
              <a:gd name="connsiteX4" fmla="*/ 7376638 w 7376638"/>
              <a:gd name="connsiteY4" fmla="*/ 981846 h 4032739"/>
              <a:gd name="connsiteX5" fmla="*/ 5627077 w 7376638"/>
              <a:gd name="connsiteY5" fmla="*/ 0 h 4032739"/>
              <a:gd name="connsiteX6" fmla="*/ 5627738 w 7376638"/>
              <a:gd name="connsiteY6" fmla="*/ 505798 h 4032739"/>
              <a:gd name="connsiteX7" fmla="*/ 2739768 w 7376638"/>
              <a:gd name="connsiteY7" fmla="*/ 1739661 h 4032739"/>
              <a:gd name="connsiteX8" fmla="*/ 0 w 7376638"/>
              <a:gd name="connsiteY8" fmla="*/ 4032739 h 40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6638" h="4032739">
                <a:moveTo>
                  <a:pt x="0" y="4032739"/>
                </a:moveTo>
                <a:cubicBezTo>
                  <a:pt x="154354" y="3716216"/>
                  <a:pt x="2054645" y="2612935"/>
                  <a:pt x="3019845" y="2198720"/>
                </a:cubicBezTo>
                <a:cubicBezTo>
                  <a:pt x="3985045" y="1784505"/>
                  <a:pt x="5224584" y="1611923"/>
                  <a:pt x="5791200" y="1547446"/>
                </a:cubicBezTo>
                <a:lnTo>
                  <a:pt x="5827045" y="2004646"/>
                </a:lnTo>
                <a:lnTo>
                  <a:pt x="7376638" y="981846"/>
                </a:lnTo>
                <a:lnTo>
                  <a:pt x="5627077" y="0"/>
                </a:lnTo>
                <a:cubicBezTo>
                  <a:pt x="5627297" y="168599"/>
                  <a:pt x="5627518" y="337199"/>
                  <a:pt x="5627738" y="505798"/>
                </a:cubicBezTo>
                <a:cubicBezTo>
                  <a:pt x="5076753" y="775429"/>
                  <a:pt x="3677724" y="1151838"/>
                  <a:pt x="2739768" y="1739661"/>
                </a:cubicBezTo>
                <a:cubicBezTo>
                  <a:pt x="1801812" y="2327485"/>
                  <a:pt x="441371" y="3203268"/>
                  <a:pt x="0" y="4032739"/>
                </a:cubicBezTo>
                <a:close/>
              </a:path>
            </a:pathLst>
          </a:cu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TextBox 27"/>
          <p:cNvSpPr txBox="1"/>
          <p:nvPr/>
        </p:nvSpPr>
        <p:spPr>
          <a:xfrm>
            <a:off x="0" y="5117123"/>
            <a:ext cx="4240445" cy="630942"/>
          </a:xfrm>
          <a:prstGeom prst="rect">
            <a:avLst/>
          </a:prstGeom>
          <a:noFill/>
        </p:spPr>
        <p:txBody>
          <a:bodyPr wrap="square" rtlCol="0">
            <a:spAutoFit/>
          </a:bodyPr>
          <a:lstStyle/>
          <a:p>
            <a:pPr marL="176213" indent="-176213">
              <a:lnSpc>
                <a:spcPts val="2100"/>
              </a:lnSpc>
              <a:buSzPct val="100000"/>
              <a:buFont typeface="Arial" panose="020B0604020202020204" pitchFamily="34" charset="0"/>
              <a:buChar char="•"/>
            </a:pPr>
            <a:r>
              <a:rPr lang="en-US" sz="2000" b="1" dirty="0" smtClean="0">
                <a:solidFill>
                  <a:srgbClr val="0000CC"/>
                </a:solidFill>
              </a:rPr>
              <a:t>WPR </a:t>
            </a:r>
            <a:r>
              <a:rPr lang="en-US" sz="2000" b="1" i="1" dirty="0" smtClean="0">
                <a:solidFill>
                  <a:srgbClr val="0000CC"/>
                </a:solidFill>
              </a:rPr>
              <a:t>(Mon &amp; Cont Proj Work)</a:t>
            </a:r>
          </a:p>
          <a:p>
            <a:pPr marL="176213" indent="-176213">
              <a:lnSpc>
                <a:spcPts val="2100"/>
              </a:lnSpc>
              <a:buSzPct val="100000"/>
              <a:buFont typeface="Arial" panose="020B0604020202020204" pitchFamily="34" charset="0"/>
              <a:buChar char="•"/>
            </a:pPr>
            <a:r>
              <a:rPr lang="en-US" sz="2000" b="1" dirty="0" smtClean="0">
                <a:solidFill>
                  <a:srgbClr val="0000CC"/>
                </a:solidFill>
              </a:rPr>
              <a:t>Approved Change Requests </a:t>
            </a:r>
            <a:r>
              <a:rPr lang="en-US" sz="2000" b="1" dirty="0">
                <a:solidFill>
                  <a:srgbClr val="0000CC"/>
                </a:solidFill>
              </a:rPr>
              <a:t> </a:t>
            </a:r>
            <a:r>
              <a:rPr lang="en-US" sz="2000" b="1" i="1" dirty="0" smtClean="0">
                <a:solidFill>
                  <a:srgbClr val="0000CC"/>
                </a:solidFill>
              </a:rPr>
              <a:t>(ICC)</a:t>
            </a:r>
            <a:endParaRPr lang="en-US" sz="2000" b="1" dirty="0">
              <a:solidFill>
                <a:srgbClr val="0000CC"/>
              </a:solidFill>
            </a:endParaRPr>
          </a:p>
        </p:txBody>
      </p:sp>
    </p:spTree>
    <p:extLst>
      <p:ext uri="{BB962C8B-B14F-4D97-AF65-F5344CB8AC3E}">
        <p14:creationId xmlns:p14="http://schemas.microsoft.com/office/powerpoint/2010/main" val="4291201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500"/>
                                        <p:tgtEl>
                                          <p:spTgt spid="24"/>
                                        </p:tgtEl>
                                      </p:cBhvr>
                                    </p:animEffect>
                                  </p:childTnLst>
                                </p:cTn>
                              </p:par>
                            </p:childTnLst>
                          </p:cTn>
                        </p:par>
                        <p:par>
                          <p:cTn id="42" fill="hold">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26" grpId="0"/>
      <p:bldP spid="32" grpId="0" animBg="1"/>
      <p:bldP spid="16" grpId="0" animBg="1"/>
      <p:bldP spid="17" grpId="0"/>
      <p:bldP spid="23" grpId="0"/>
      <p:bldP spid="24" grpId="0" animBg="1"/>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49" y="-111369"/>
            <a:ext cx="9089201" cy="708212"/>
          </a:xfrm>
        </p:spPr>
        <p:txBody>
          <a:bodyPr>
            <a:normAutofit/>
          </a:bodyPr>
          <a:lstStyle/>
          <a:p>
            <a:pPr algn="l"/>
            <a:r>
              <a:rPr lang="en-US" sz="2800" b="1" dirty="0" smtClean="0">
                <a:solidFill>
                  <a:srgbClr val="FF0000"/>
                </a:solidFill>
                <a:effectLst>
                  <a:outerShdw blurRad="38100" dist="38100" dir="2700000" algn="tl">
                    <a:srgbClr val="000000">
                      <a:alpha val="43137"/>
                    </a:srgbClr>
                  </a:outerShdw>
                </a:effectLst>
              </a:rPr>
              <a:t> </a:t>
            </a:r>
            <a:r>
              <a:rPr lang="en-US" sz="2800" b="1" dirty="0">
                <a:solidFill>
                  <a:srgbClr val="FF0000"/>
                </a:solidFill>
                <a:effectLst>
                  <a:outerShdw blurRad="38100" dist="38100" dir="2700000" algn="tl">
                    <a:srgbClr val="000000">
                      <a:alpha val="43137"/>
                    </a:srgbClr>
                  </a:outerShdw>
                </a:effectLst>
              </a:rPr>
              <a:t>WPD → WPI → WPR </a:t>
            </a:r>
            <a:r>
              <a:rPr lang="en-US" sz="2800" b="1" dirty="0" smtClean="0">
                <a:solidFill>
                  <a:srgbClr val="FF0000"/>
                </a:solidFill>
                <a:effectLst>
                  <a:outerShdw blurRad="38100" dist="38100" dir="2700000" algn="tl">
                    <a:srgbClr val="000000">
                      <a:alpha val="43137"/>
                    </a:srgbClr>
                  </a:outerShdw>
                </a:effectLst>
              </a:rPr>
              <a:t>Flow Path Complete Model</a:t>
            </a:r>
            <a:endParaRPr lang="en-US" sz="2800" b="1" dirty="0">
              <a:solidFill>
                <a:srgbClr val="FF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B6F15528-21DE-4FAA-801E-634DDDAF4B2B}" type="slidenum">
              <a:rPr lang="en-US" b="1" smtClean="0">
                <a:solidFill>
                  <a:prstClr val="black"/>
                </a:solidFill>
              </a:rPr>
              <a:pPr/>
              <a:t>7</a:t>
            </a:fld>
            <a:endParaRPr lang="en-US" b="1" dirty="0">
              <a:solidFill>
                <a:prstClr val="black"/>
              </a:solidFill>
            </a:endParaRPr>
          </a:p>
        </p:txBody>
      </p:sp>
      <p:sp>
        <p:nvSpPr>
          <p:cNvPr id="7" name="Footer Placeholder 6"/>
          <p:cNvSpPr>
            <a:spLocks noGrp="1"/>
          </p:cNvSpPr>
          <p:nvPr>
            <p:ph type="ftr" sz="quarter" idx="11"/>
          </p:nvPr>
        </p:nvSpPr>
        <p:spPr/>
        <p:txBody>
          <a:bodyPr/>
          <a:lstStyle/>
          <a:p>
            <a:r>
              <a:rPr lang="en-US" smtClean="0">
                <a:solidFill>
                  <a:prstClr val="black"/>
                </a:solidFill>
              </a:rPr>
              <a:t>MEhsanSaeed</a:t>
            </a:r>
            <a:endParaRPr lang="en-US">
              <a:solidFill>
                <a:prstClr val="black"/>
              </a:solidFill>
            </a:endParaRPr>
          </a:p>
        </p:txBody>
      </p:sp>
      <p:grpSp>
        <p:nvGrpSpPr>
          <p:cNvPr id="10" name="Group 9"/>
          <p:cNvGrpSpPr/>
          <p:nvPr/>
        </p:nvGrpSpPr>
        <p:grpSpPr>
          <a:xfrm>
            <a:off x="4256176" y="685800"/>
            <a:ext cx="2874537" cy="457200"/>
            <a:chOff x="4256176" y="661196"/>
            <a:chExt cx="2874537" cy="457200"/>
          </a:xfrm>
        </p:grpSpPr>
        <p:sp>
          <p:nvSpPr>
            <p:cNvPr id="4" name="Rectangle 3"/>
            <p:cNvSpPr/>
            <p:nvPr/>
          </p:nvSpPr>
          <p:spPr>
            <a:xfrm>
              <a:off x="4256176" y="661196"/>
              <a:ext cx="640080" cy="457200"/>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6" name="TextBox 5"/>
            <p:cNvSpPr txBox="1"/>
            <p:nvPr/>
          </p:nvSpPr>
          <p:spPr>
            <a:xfrm>
              <a:off x="4905969" y="717300"/>
              <a:ext cx="2224744" cy="307777"/>
            </a:xfrm>
            <a:prstGeom prst="rect">
              <a:avLst/>
            </a:prstGeom>
            <a:noFill/>
          </p:spPr>
          <p:txBody>
            <a:bodyPr wrap="square" rtlCol="0">
              <a:spAutoFit/>
            </a:bodyPr>
            <a:lstStyle/>
            <a:p>
              <a:r>
                <a:rPr lang="en-US" sz="1400" dirty="0" smtClean="0">
                  <a:solidFill>
                    <a:prstClr val="black"/>
                  </a:solidFill>
                </a:rPr>
                <a:t>Direct &amp; Manage Proj Work</a:t>
              </a:r>
              <a:endParaRPr lang="en-US" sz="1400" dirty="0">
                <a:solidFill>
                  <a:prstClr val="black"/>
                </a:solidFill>
              </a:endParaRPr>
            </a:p>
          </p:txBody>
        </p:sp>
      </p:grpSp>
      <p:grpSp>
        <p:nvGrpSpPr>
          <p:cNvPr id="5" name="Group 4"/>
          <p:cNvGrpSpPr/>
          <p:nvPr/>
        </p:nvGrpSpPr>
        <p:grpSpPr>
          <a:xfrm>
            <a:off x="893349" y="2055912"/>
            <a:ext cx="7717251" cy="560592"/>
            <a:chOff x="893349" y="2055912"/>
            <a:chExt cx="7717251" cy="560592"/>
          </a:xfrm>
          <a:solidFill>
            <a:srgbClr val="FFD7CD"/>
          </a:solidFill>
        </p:grpSpPr>
        <p:sp>
          <p:nvSpPr>
            <p:cNvPr id="14" name="Rectangle 13"/>
            <p:cNvSpPr/>
            <p:nvPr/>
          </p:nvSpPr>
          <p:spPr>
            <a:xfrm>
              <a:off x="1719002" y="2055912"/>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Scope</a:t>
              </a:r>
              <a:endParaRPr lang="en-US" sz="1400" b="1" dirty="0">
                <a:solidFill>
                  <a:prstClr val="black"/>
                </a:solidFill>
              </a:endParaRPr>
            </a:p>
          </p:txBody>
        </p:sp>
        <p:sp>
          <p:nvSpPr>
            <p:cNvPr id="15" name="Rectangle 14"/>
            <p:cNvSpPr/>
            <p:nvPr/>
          </p:nvSpPr>
          <p:spPr>
            <a:xfrm>
              <a:off x="2551085" y="2055912"/>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Schedule</a:t>
              </a:r>
              <a:endParaRPr lang="en-US" sz="1400" b="1" dirty="0">
                <a:solidFill>
                  <a:prstClr val="black"/>
                </a:solidFill>
              </a:endParaRPr>
            </a:p>
          </p:txBody>
        </p:sp>
        <p:sp>
          <p:nvSpPr>
            <p:cNvPr id="16" name="Rectangle 15"/>
            <p:cNvSpPr/>
            <p:nvPr/>
          </p:nvSpPr>
          <p:spPr>
            <a:xfrm>
              <a:off x="3387966"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Costs</a:t>
              </a:r>
              <a:endParaRPr lang="en-US" sz="1400" b="1" dirty="0">
                <a:solidFill>
                  <a:prstClr val="black"/>
                </a:solidFill>
              </a:endParaRPr>
            </a:p>
          </p:txBody>
        </p:sp>
        <p:sp>
          <p:nvSpPr>
            <p:cNvPr id="18" name="Rectangle 17"/>
            <p:cNvSpPr/>
            <p:nvPr/>
          </p:nvSpPr>
          <p:spPr>
            <a:xfrm>
              <a:off x="4219471"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Control Quality</a:t>
              </a:r>
              <a:endParaRPr lang="en-US" sz="1400" b="1" dirty="0">
                <a:solidFill>
                  <a:prstClr val="black"/>
                </a:solidFill>
              </a:endParaRPr>
            </a:p>
          </p:txBody>
        </p:sp>
        <p:sp>
          <p:nvSpPr>
            <p:cNvPr id="19" name="Rectangle 18"/>
            <p:cNvSpPr/>
            <p:nvPr/>
          </p:nvSpPr>
          <p:spPr>
            <a:xfrm>
              <a:off x="5047651"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a:solidFill>
                    <a:prstClr val="black"/>
                  </a:solidFill>
                </a:rPr>
                <a:t>Control </a:t>
              </a:r>
              <a:r>
                <a:rPr lang="en-US" sz="1400" b="1" dirty="0" err="1" smtClean="0">
                  <a:solidFill>
                    <a:prstClr val="black"/>
                  </a:solidFill>
                </a:rPr>
                <a:t>Comm</a:t>
              </a:r>
              <a:endParaRPr lang="en-US" sz="1400" b="1" dirty="0">
                <a:solidFill>
                  <a:prstClr val="black"/>
                </a:solidFill>
              </a:endParaRPr>
            </a:p>
          </p:txBody>
        </p:sp>
        <p:sp>
          <p:nvSpPr>
            <p:cNvPr id="20" name="Rectangle 19"/>
            <p:cNvSpPr/>
            <p:nvPr/>
          </p:nvSpPr>
          <p:spPr>
            <a:xfrm>
              <a:off x="5888793" y="2061888"/>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a:solidFill>
                    <a:prstClr val="black"/>
                  </a:solidFill>
                </a:rPr>
                <a:t>Control </a:t>
              </a:r>
              <a:r>
                <a:rPr lang="en-US" sz="1400" b="1" dirty="0" smtClean="0">
                  <a:solidFill>
                    <a:prstClr val="black"/>
                  </a:solidFill>
                </a:rPr>
                <a:t>Risks</a:t>
              </a:r>
              <a:endParaRPr lang="en-US" sz="1400" b="1" dirty="0">
                <a:solidFill>
                  <a:prstClr val="black"/>
                </a:solidFill>
              </a:endParaRPr>
            </a:p>
          </p:txBody>
        </p:sp>
        <p:sp>
          <p:nvSpPr>
            <p:cNvPr id="21" name="Rectangle 20"/>
            <p:cNvSpPr/>
            <p:nvPr/>
          </p:nvSpPr>
          <p:spPr>
            <a:xfrm>
              <a:off x="6887774" y="2067864"/>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lnSpc>
                  <a:spcPts val="1300"/>
                </a:lnSpc>
              </a:pPr>
              <a:r>
                <a:rPr lang="en-US" sz="1400" b="1" dirty="0">
                  <a:solidFill>
                    <a:prstClr val="black"/>
                  </a:solidFill>
                </a:rPr>
                <a:t>Control </a:t>
              </a:r>
              <a:r>
                <a:rPr lang="en-US" sz="1400" b="1" dirty="0" smtClean="0">
                  <a:solidFill>
                    <a:prstClr val="black"/>
                  </a:solidFill>
                </a:rPr>
                <a:t>Procurements</a:t>
              </a:r>
              <a:endParaRPr lang="en-US" sz="1400" b="1" dirty="0">
                <a:solidFill>
                  <a:prstClr val="black"/>
                </a:solidFill>
              </a:endParaRPr>
            </a:p>
          </p:txBody>
        </p:sp>
        <p:sp>
          <p:nvSpPr>
            <p:cNvPr id="22" name="Rectangle 21"/>
            <p:cNvSpPr/>
            <p:nvPr/>
          </p:nvSpPr>
          <p:spPr>
            <a:xfrm>
              <a:off x="7879080" y="2067864"/>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1300"/>
                </a:lnSpc>
              </a:pPr>
              <a:r>
                <a:rPr lang="en-US" sz="1100" b="1" dirty="0">
                  <a:solidFill>
                    <a:prstClr val="black"/>
                  </a:solidFill>
                </a:rPr>
                <a:t>Control </a:t>
              </a:r>
              <a:r>
                <a:rPr lang="en-US" sz="1100" b="1" dirty="0" smtClean="0">
                  <a:solidFill>
                    <a:prstClr val="black"/>
                  </a:solidFill>
                </a:rPr>
                <a:t>S/Holder </a:t>
              </a:r>
              <a:r>
                <a:rPr lang="en-US" sz="1100" b="1" dirty="0" smtClean="0">
                  <a:solidFill>
                    <a:prstClr val="black"/>
                  </a:solidFill>
                  <a:latin typeface="Arial Narrow" panose="020B0606020202030204" pitchFamily="34" charset="0"/>
                </a:rPr>
                <a:t>Engagement</a:t>
              </a:r>
              <a:endParaRPr lang="en-US" sz="1100" b="1" dirty="0">
                <a:solidFill>
                  <a:prstClr val="black"/>
                </a:solidFill>
                <a:latin typeface="Arial Narrow" panose="020B0606020202030204" pitchFamily="34" charset="0"/>
              </a:endParaRPr>
            </a:p>
          </p:txBody>
        </p:sp>
        <p:sp>
          <p:nvSpPr>
            <p:cNvPr id="23" name="Rectangle 22"/>
            <p:cNvSpPr/>
            <p:nvPr/>
          </p:nvSpPr>
          <p:spPr>
            <a:xfrm>
              <a:off x="893349" y="2057400"/>
              <a:ext cx="731520" cy="548640"/>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r>
                <a:rPr lang="en-US" sz="1400" b="1" dirty="0" smtClean="0">
                  <a:solidFill>
                    <a:prstClr val="black"/>
                  </a:solidFill>
                </a:rPr>
                <a:t>Validate Scope</a:t>
              </a:r>
              <a:endParaRPr lang="en-US" sz="1400" b="1" dirty="0">
                <a:solidFill>
                  <a:prstClr val="black"/>
                </a:solidFill>
              </a:endParaRPr>
            </a:p>
          </p:txBody>
        </p:sp>
      </p:grpSp>
      <p:grpSp>
        <p:nvGrpSpPr>
          <p:cNvPr id="13" name="Group 12"/>
          <p:cNvGrpSpPr/>
          <p:nvPr/>
        </p:nvGrpSpPr>
        <p:grpSpPr>
          <a:xfrm>
            <a:off x="1259109" y="1143000"/>
            <a:ext cx="6985731" cy="924864"/>
            <a:chOff x="1259109" y="1143000"/>
            <a:chExt cx="6985731" cy="924864"/>
          </a:xfrm>
        </p:grpSpPr>
        <p:grpSp>
          <p:nvGrpSpPr>
            <p:cNvPr id="8" name="Group 7"/>
            <p:cNvGrpSpPr/>
            <p:nvPr/>
          </p:nvGrpSpPr>
          <p:grpSpPr>
            <a:xfrm>
              <a:off x="1259109" y="1143000"/>
              <a:ext cx="6985731" cy="924864"/>
              <a:chOff x="1259109" y="1143000"/>
              <a:chExt cx="6985731" cy="924864"/>
            </a:xfrm>
          </p:grpSpPr>
          <p:cxnSp>
            <p:nvCxnSpPr>
              <p:cNvPr id="12" name="Straight Arrow Connector 11"/>
              <p:cNvCxnSpPr>
                <a:stCxn id="4" idx="2"/>
                <a:endCxn id="23" idx="0"/>
              </p:cNvCxnSpPr>
              <p:nvPr/>
            </p:nvCxnSpPr>
            <p:spPr>
              <a:xfrm rot="5400000">
                <a:off x="2460463" y="-58353"/>
                <a:ext cx="914400" cy="3317107"/>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4" idx="2"/>
                <a:endCxn id="14" idx="0"/>
              </p:cNvCxnSpPr>
              <p:nvPr/>
            </p:nvCxnSpPr>
            <p:spPr>
              <a:xfrm rot="5400000">
                <a:off x="2874033" y="353729"/>
                <a:ext cx="912912" cy="2491454"/>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4" idx="2"/>
                <a:endCxn id="15" idx="0"/>
              </p:cNvCxnSpPr>
              <p:nvPr/>
            </p:nvCxnSpPr>
            <p:spPr>
              <a:xfrm rot="5400000">
                <a:off x="3290075" y="769771"/>
                <a:ext cx="912912" cy="1659371"/>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4" idx="2"/>
                <a:endCxn id="16" idx="0"/>
              </p:cNvCxnSpPr>
              <p:nvPr/>
            </p:nvCxnSpPr>
            <p:spPr>
              <a:xfrm rot="5400000">
                <a:off x="3705527" y="1191199"/>
                <a:ext cx="918888" cy="822490"/>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4" idx="2"/>
                <a:endCxn id="18" idx="0"/>
              </p:cNvCxnSpPr>
              <p:nvPr/>
            </p:nvCxnSpPr>
            <p:spPr>
              <a:xfrm rot="16200000" flipH="1">
                <a:off x="4121279" y="1597936"/>
                <a:ext cx="918888" cy="9015"/>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4" idx="2"/>
                <a:endCxn id="19" idx="0"/>
              </p:cNvCxnSpPr>
              <p:nvPr/>
            </p:nvCxnSpPr>
            <p:spPr>
              <a:xfrm rot="16200000" flipH="1">
                <a:off x="4535369" y="1183846"/>
                <a:ext cx="918888" cy="837195"/>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4" idx="2"/>
                <a:endCxn id="20" idx="0"/>
              </p:cNvCxnSpPr>
              <p:nvPr/>
            </p:nvCxnSpPr>
            <p:spPr>
              <a:xfrm rot="16200000" flipH="1">
                <a:off x="4955940" y="763275"/>
                <a:ext cx="918888" cy="1678337"/>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4" idx="2"/>
                <a:endCxn id="21" idx="0"/>
              </p:cNvCxnSpPr>
              <p:nvPr/>
            </p:nvCxnSpPr>
            <p:spPr>
              <a:xfrm rot="16200000" flipH="1">
                <a:off x="5452443" y="266773"/>
                <a:ext cx="924864" cy="2677318"/>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4" idx="2"/>
                <a:endCxn id="22" idx="0"/>
              </p:cNvCxnSpPr>
              <p:nvPr/>
            </p:nvCxnSpPr>
            <p:spPr>
              <a:xfrm rot="16200000" flipH="1">
                <a:off x="5948096" y="-228880"/>
                <a:ext cx="924864" cy="3668624"/>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4560277" y="1233808"/>
              <a:ext cx="714308" cy="307777"/>
            </a:xfrm>
            <a:prstGeom prst="rect">
              <a:avLst/>
            </a:prstGeom>
            <a:noFill/>
            <a:ln w="19050">
              <a:noFill/>
            </a:ln>
          </p:spPr>
          <p:txBody>
            <a:bodyPr wrap="square" rtlCol="0">
              <a:spAutoFit/>
            </a:bodyPr>
            <a:lstStyle>
              <a:defPPr>
                <a:defRPr lang="en-US"/>
              </a:defPPr>
              <a:lvl1pPr marL="117475" indent="-117475">
                <a:buFont typeface="Arial" panose="020B0604020202020204" pitchFamily="34" charset="0"/>
                <a:buChar char="•"/>
                <a:defRPr sz="1400"/>
              </a:lvl1pPr>
            </a:lstStyle>
            <a:p>
              <a:r>
                <a:rPr lang="en-US" b="1" dirty="0">
                  <a:solidFill>
                    <a:prstClr val="black"/>
                  </a:solidFill>
                </a:rPr>
                <a:t>WPD</a:t>
              </a:r>
            </a:p>
          </p:txBody>
        </p:sp>
      </p:grpSp>
      <p:grpSp>
        <p:nvGrpSpPr>
          <p:cNvPr id="17" name="Group 16"/>
          <p:cNvGrpSpPr/>
          <p:nvPr/>
        </p:nvGrpSpPr>
        <p:grpSpPr>
          <a:xfrm>
            <a:off x="1259109" y="2604552"/>
            <a:ext cx="6985730" cy="900649"/>
            <a:chOff x="1259109" y="2604552"/>
            <a:chExt cx="6985730" cy="900649"/>
          </a:xfrm>
        </p:grpSpPr>
        <p:grpSp>
          <p:nvGrpSpPr>
            <p:cNvPr id="9" name="Group 8"/>
            <p:cNvGrpSpPr/>
            <p:nvPr/>
          </p:nvGrpSpPr>
          <p:grpSpPr>
            <a:xfrm>
              <a:off x="1259109" y="2604552"/>
              <a:ext cx="6985730" cy="900649"/>
              <a:chOff x="1259109" y="2604552"/>
              <a:chExt cx="6985730" cy="900649"/>
            </a:xfrm>
          </p:grpSpPr>
          <p:cxnSp>
            <p:nvCxnSpPr>
              <p:cNvPr id="52" name="Straight Arrow Connector 51"/>
              <p:cNvCxnSpPr>
                <a:stCxn id="71" idx="0"/>
                <a:endCxn id="23" idx="2"/>
              </p:cNvCxnSpPr>
              <p:nvPr/>
            </p:nvCxnSpPr>
            <p:spPr>
              <a:xfrm rot="16200000" flipV="1">
                <a:off x="2468832" y="1396317"/>
                <a:ext cx="899160" cy="3318606"/>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71" idx="0"/>
                <a:endCxn id="14" idx="2"/>
              </p:cNvCxnSpPr>
              <p:nvPr/>
            </p:nvCxnSpPr>
            <p:spPr>
              <a:xfrm rot="16200000" flipV="1">
                <a:off x="2880915" y="1808399"/>
                <a:ext cx="900648" cy="2492953"/>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71" idx="0"/>
                <a:endCxn id="15" idx="2"/>
              </p:cNvCxnSpPr>
              <p:nvPr/>
            </p:nvCxnSpPr>
            <p:spPr>
              <a:xfrm rot="16200000" flipV="1">
                <a:off x="3296956" y="2224441"/>
                <a:ext cx="900648" cy="1660870"/>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71" idx="0"/>
                <a:endCxn id="16" idx="2"/>
              </p:cNvCxnSpPr>
              <p:nvPr/>
            </p:nvCxnSpPr>
            <p:spPr>
              <a:xfrm rot="16200000" flipV="1">
                <a:off x="3718385" y="2645869"/>
                <a:ext cx="894672" cy="823989"/>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71" idx="0"/>
                <a:endCxn id="18" idx="2"/>
              </p:cNvCxnSpPr>
              <p:nvPr/>
            </p:nvCxnSpPr>
            <p:spPr>
              <a:xfrm flipV="1">
                <a:off x="4577715" y="2610528"/>
                <a:ext cx="7516" cy="894672"/>
              </a:xfrm>
              <a:prstGeom prst="straightConnector1">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71" idx="0"/>
                <a:endCxn id="19" idx="2"/>
              </p:cNvCxnSpPr>
              <p:nvPr/>
            </p:nvCxnSpPr>
            <p:spPr>
              <a:xfrm rot="5400000" flipH="1" flipV="1">
                <a:off x="4548227" y="2640016"/>
                <a:ext cx="894672" cy="835696"/>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71" idx="0"/>
                <a:endCxn id="20" idx="2"/>
              </p:cNvCxnSpPr>
              <p:nvPr/>
            </p:nvCxnSpPr>
            <p:spPr>
              <a:xfrm rot="5400000" flipH="1" flipV="1">
                <a:off x="4968798" y="2219445"/>
                <a:ext cx="894672" cy="1676838"/>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71" idx="0"/>
                <a:endCxn id="21" idx="2"/>
              </p:cNvCxnSpPr>
              <p:nvPr/>
            </p:nvCxnSpPr>
            <p:spPr>
              <a:xfrm rot="5400000" flipH="1" flipV="1">
                <a:off x="5471276" y="1722943"/>
                <a:ext cx="888696" cy="2675819"/>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71" idx="0"/>
                <a:endCxn id="22" idx="2"/>
              </p:cNvCxnSpPr>
              <p:nvPr/>
            </p:nvCxnSpPr>
            <p:spPr>
              <a:xfrm rot="5400000" flipH="1" flipV="1">
                <a:off x="5966929" y="1227290"/>
                <a:ext cx="888696" cy="3667125"/>
              </a:xfrm>
              <a:prstGeom prst="bentConnector3">
                <a:avLst>
                  <a:gd name="adj1" fmla="val 50000"/>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a:xfrm>
              <a:off x="4569329" y="3075958"/>
              <a:ext cx="705255" cy="307777"/>
            </a:xfrm>
            <a:prstGeom prst="rect">
              <a:avLst/>
            </a:prstGeom>
            <a:noFill/>
            <a:ln w="19050">
              <a:noFill/>
            </a:ln>
          </p:spPr>
          <p:txBody>
            <a:bodyPr wrap="square" rtlCol="0">
              <a:spAutoFit/>
            </a:bodyPr>
            <a:lstStyle/>
            <a:p>
              <a:pPr marL="117475" indent="-117475">
                <a:buFont typeface="Arial" panose="020B0604020202020204" pitchFamily="34" charset="0"/>
                <a:buChar char="•"/>
              </a:pPr>
              <a:r>
                <a:rPr lang="en-US" sz="1400" b="1" dirty="0" smtClean="0">
                  <a:solidFill>
                    <a:srgbClr val="FF0066"/>
                  </a:solidFill>
                </a:rPr>
                <a:t>WPIs</a:t>
              </a:r>
              <a:endParaRPr lang="en-US" sz="1400" b="1" dirty="0">
                <a:solidFill>
                  <a:srgbClr val="FF0066"/>
                </a:solidFill>
              </a:endParaRPr>
            </a:p>
          </p:txBody>
        </p:sp>
      </p:grpSp>
      <p:grpSp>
        <p:nvGrpSpPr>
          <p:cNvPr id="11" name="Group 10"/>
          <p:cNvGrpSpPr/>
          <p:nvPr/>
        </p:nvGrpSpPr>
        <p:grpSpPr>
          <a:xfrm>
            <a:off x="1846906" y="3505200"/>
            <a:ext cx="3050849" cy="457200"/>
            <a:chOff x="1846906" y="3505200"/>
            <a:chExt cx="3050849" cy="457200"/>
          </a:xfrm>
        </p:grpSpPr>
        <p:sp>
          <p:nvSpPr>
            <p:cNvPr id="71" name="Rectangle 70"/>
            <p:cNvSpPr/>
            <p:nvPr/>
          </p:nvSpPr>
          <p:spPr>
            <a:xfrm>
              <a:off x="4257675" y="3505200"/>
              <a:ext cx="640080" cy="457200"/>
            </a:xfrm>
            <a:prstGeom prst="rect">
              <a:avLst/>
            </a:prstGeom>
            <a:solidFill>
              <a:srgbClr val="FFD7CD"/>
            </a:solid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41" name="TextBox 40"/>
            <p:cNvSpPr txBox="1"/>
            <p:nvPr/>
          </p:nvSpPr>
          <p:spPr>
            <a:xfrm>
              <a:off x="1846906" y="3552768"/>
              <a:ext cx="2420294" cy="307777"/>
            </a:xfrm>
            <a:prstGeom prst="rect">
              <a:avLst/>
            </a:prstGeom>
            <a:noFill/>
          </p:spPr>
          <p:txBody>
            <a:bodyPr wrap="square" rtlCol="0">
              <a:spAutoFit/>
            </a:bodyPr>
            <a:lstStyle/>
            <a:p>
              <a:pPr algn="r"/>
              <a:r>
                <a:rPr lang="en-US" sz="1400" dirty="0" smtClean="0">
                  <a:solidFill>
                    <a:prstClr val="black"/>
                  </a:solidFill>
                </a:rPr>
                <a:t>Monitor &amp; Control Proj Work</a:t>
              </a:r>
              <a:endParaRPr lang="en-US" sz="1400" dirty="0">
                <a:solidFill>
                  <a:prstClr val="black"/>
                </a:solidFill>
              </a:endParaRPr>
            </a:p>
          </p:txBody>
        </p:sp>
      </p:grpSp>
      <p:grpSp>
        <p:nvGrpSpPr>
          <p:cNvPr id="24" name="Group 23"/>
          <p:cNvGrpSpPr/>
          <p:nvPr/>
        </p:nvGrpSpPr>
        <p:grpSpPr>
          <a:xfrm>
            <a:off x="719522" y="3962400"/>
            <a:ext cx="2785678" cy="754787"/>
            <a:chOff x="414722" y="4518847"/>
            <a:chExt cx="2785678" cy="754787"/>
          </a:xfrm>
        </p:grpSpPr>
        <p:sp>
          <p:nvSpPr>
            <p:cNvPr id="42" name="Rectangle 41"/>
            <p:cNvSpPr/>
            <p:nvPr/>
          </p:nvSpPr>
          <p:spPr>
            <a:xfrm>
              <a:off x="1514947" y="4816434"/>
              <a:ext cx="640080" cy="457200"/>
            </a:xfrm>
            <a:prstGeom prst="rect">
              <a:avLst/>
            </a:prstGeom>
            <a:solidFill>
              <a:srgbClr val="FFD7CD"/>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49" name="TextBox 48"/>
            <p:cNvSpPr txBox="1"/>
            <p:nvPr/>
          </p:nvSpPr>
          <p:spPr>
            <a:xfrm>
              <a:off x="414722" y="4518847"/>
              <a:ext cx="2785678" cy="307777"/>
            </a:xfrm>
            <a:prstGeom prst="rect">
              <a:avLst/>
            </a:prstGeom>
            <a:noFill/>
          </p:spPr>
          <p:txBody>
            <a:bodyPr wrap="square" rtlCol="0">
              <a:spAutoFit/>
            </a:bodyPr>
            <a:lstStyle/>
            <a:p>
              <a:pPr algn="r"/>
              <a:r>
                <a:rPr lang="en-US" sz="1400" dirty="0" smtClean="0">
                  <a:solidFill>
                    <a:prstClr val="black"/>
                  </a:solidFill>
                </a:rPr>
                <a:t>Perform Integrated Change Control</a:t>
              </a:r>
              <a:endParaRPr lang="en-US" sz="1400" dirty="0">
                <a:solidFill>
                  <a:prstClr val="black"/>
                </a:solidFill>
              </a:endParaRPr>
            </a:p>
          </p:txBody>
        </p:sp>
      </p:grpSp>
      <p:grpSp>
        <p:nvGrpSpPr>
          <p:cNvPr id="28" name="Group 27"/>
          <p:cNvGrpSpPr/>
          <p:nvPr/>
        </p:nvGrpSpPr>
        <p:grpSpPr>
          <a:xfrm>
            <a:off x="2823914" y="5369178"/>
            <a:ext cx="1268038" cy="735922"/>
            <a:chOff x="3911490" y="4835778"/>
            <a:chExt cx="1268038" cy="735922"/>
          </a:xfrm>
        </p:grpSpPr>
        <p:sp>
          <p:nvSpPr>
            <p:cNvPr id="43" name="Rectangle 42"/>
            <p:cNvSpPr/>
            <p:nvPr/>
          </p:nvSpPr>
          <p:spPr>
            <a:xfrm>
              <a:off x="4257496" y="5114500"/>
              <a:ext cx="640080" cy="457200"/>
            </a:xfrm>
            <a:prstGeom prst="rect">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51" name="TextBox 50"/>
            <p:cNvSpPr txBox="1"/>
            <p:nvPr/>
          </p:nvSpPr>
          <p:spPr>
            <a:xfrm>
              <a:off x="3911490" y="4835778"/>
              <a:ext cx="1268038" cy="307777"/>
            </a:xfrm>
            <a:prstGeom prst="rect">
              <a:avLst/>
            </a:prstGeom>
            <a:noFill/>
          </p:spPr>
          <p:txBody>
            <a:bodyPr wrap="square" rtlCol="0">
              <a:spAutoFit/>
            </a:bodyPr>
            <a:lstStyle/>
            <a:p>
              <a:pPr algn="r"/>
              <a:r>
                <a:rPr lang="en-US" sz="1400" dirty="0" smtClean="0">
                  <a:solidFill>
                    <a:prstClr val="black"/>
                  </a:solidFill>
                </a:rPr>
                <a:t>Develop PMP</a:t>
              </a:r>
              <a:endParaRPr lang="en-US" sz="1400" dirty="0">
                <a:solidFill>
                  <a:prstClr val="black"/>
                </a:solidFill>
              </a:endParaRPr>
            </a:p>
          </p:txBody>
        </p:sp>
      </p:grpSp>
      <p:grpSp>
        <p:nvGrpSpPr>
          <p:cNvPr id="83" name="Group 82"/>
          <p:cNvGrpSpPr/>
          <p:nvPr/>
        </p:nvGrpSpPr>
        <p:grpSpPr>
          <a:xfrm>
            <a:off x="5515983" y="5647900"/>
            <a:ext cx="2252003" cy="457200"/>
            <a:chOff x="6083105" y="5571700"/>
            <a:chExt cx="2252003" cy="457200"/>
          </a:xfrm>
        </p:grpSpPr>
        <p:sp>
          <p:nvSpPr>
            <p:cNvPr id="44" name="Rectangle 43"/>
            <p:cNvSpPr/>
            <p:nvPr/>
          </p:nvSpPr>
          <p:spPr>
            <a:xfrm>
              <a:off x="6083105" y="5571700"/>
              <a:ext cx="640080" cy="457200"/>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53" name="TextBox 52"/>
            <p:cNvSpPr txBox="1"/>
            <p:nvPr/>
          </p:nvSpPr>
          <p:spPr>
            <a:xfrm>
              <a:off x="6692430" y="5650523"/>
              <a:ext cx="1642678" cy="307777"/>
            </a:xfrm>
            <a:prstGeom prst="rect">
              <a:avLst/>
            </a:prstGeom>
            <a:noFill/>
          </p:spPr>
          <p:txBody>
            <a:bodyPr wrap="square" rtlCol="0">
              <a:spAutoFit/>
            </a:bodyPr>
            <a:lstStyle/>
            <a:p>
              <a:r>
                <a:rPr lang="en-US" sz="1400" dirty="0" smtClean="0">
                  <a:solidFill>
                    <a:prstClr val="black"/>
                  </a:solidFill>
                </a:rPr>
                <a:t>Manage Proj Team</a:t>
              </a:r>
              <a:endParaRPr lang="en-US" sz="1400" dirty="0">
                <a:solidFill>
                  <a:prstClr val="black"/>
                </a:solidFill>
              </a:endParaRPr>
            </a:p>
          </p:txBody>
        </p:sp>
      </p:grpSp>
      <p:grpSp>
        <p:nvGrpSpPr>
          <p:cNvPr id="93" name="Group 92"/>
          <p:cNvGrpSpPr/>
          <p:nvPr/>
        </p:nvGrpSpPr>
        <p:grpSpPr>
          <a:xfrm>
            <a:off x="5224078" y="4777154"/>
            <a:ext cx="1289538" cy="709246"/>
            <a:chOff x="5791200" y="4648200"/>
            <a:chExt cx="1289538" cy="709246"/>
          </a:xfrm>
        </p:grpSpPr>
        <p:sp>
          <p:nvSpPr>
            <p:cNvPr id="45" name="Rectangle 44"/>
            <p:cNvSpPr/>
            <p:nvPr/>
          </p:nvSpPr>
          <p:spPr>
            <a:xfrm>
              <a:off x="6088966" y="4648200"/>
              <a:ext cx="640080" cy="457200"/>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algn="ctr"/>
              <a:endParaRPr lang="en-US" dirty="0">
                <a:solidFill>
                  <a:prstClr val="black"/>
                </a:solidFill>
              </a:endParaRPr>
            </a:p>
          </p:txBody>
        </p:sp>
        <p:sp>
          <p:nvSpPr>
            <p:cNvPr id="84" name="TextBox 83"/>
            <p:cNvSpPr txBox="1"/>
            <p:nvPr/>
          </p:nvSpPr>
          <p:spPr>
            <a:xfrm>
              <a:off x="5791200" y="5049669"/>
              <a:ext cx="1289538" cy="307777"/>
            </a:xfrm>
            <a:prstGeom prst="rect">
              <a:avLst/>
            </a:prstGeom>
            <a:noFill/>
          </p:spPr>
          <p:txBody>
            <a:bodyPr wrap="square" rtlCol="0">
              <a:spAutoFit/>
            </a:bodyPr>
            <a:lstStyle/>
            <a:p>
              <a:r>
                <a:rPr lang="en-US" sz="1400" dirty="0" smtClean="0">
                  <a:solidFill>
                    <a:prstClr val="black"/>
                  </a:solidFill>
                </a:rPr>
                <a:t>Manage </a:t>
              </a:r>
              <a:r>
                <a:rPr lang="en-US" sz="1400" dirty="0" err="1" smtClean="0">
                  <a:solidFill>
                    <a:prstClr val="black"/>
                  </a:solidFill>
                </a:rPr>
                <a:t>Comm</a:t>
              </a:r>
              <a:endParaRPr lang="en-US" sz="1400" dirty="0">
                <a:solidFill>
                  <a:prstClr val="black"/>
                </a:solidFill>
              </a:endParaRPr>
            </a:p>
          </p:txBody>
        </p:sp>
      </p:grpSp>
      <p:grpSp>
        <p:nvGrpSpPr>
          <p:cNvPr id="111" name="Group 110"/>
          <p:cNvGrpSpPr/>
          <p:nvPr/>
        </p:nvGrpSpPr>
        <p:grpSpPr>
          <a:xfrm>
            <a:off x="2459828" y="2336208"/>
            <a:ext cx="5159465" cy="3540293"/>
            <a:chOff x="2459828" y="2336208"/>
            <a:chExt cx="5159465" cy="3540293"/>
          </a:xfrm>
        </p:grpSpPr>
        <p:cxnSp>
          <p:nvCxnSpPr>
            <p:cNvPr id="62" name="Straight Arrow Connector 35"/>
            <p:cNvCxnSpPr>
              <a:stCxn id="71" idx="2"/>
              <a:endCxn id="43" idx="3"/>
            </p:cNvCxnSpPr>
            <p:nvPr/>
          </p:nvCxnSpPr>
          <p:spPr>
            <a:xfrm rot="5400000">
              <a:off x="3236808" y="4535593"/>
              <a:ext cx="1914100" cy="767715"/>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a:off x="2459828" y="3962399"/>
              <a:ext cx="2814757" cy="526187"/>
              <a:chOff x="2459828" y="3962399"/>
              <a:chExt cx="2814757" cy="526187"/>
            </a:xfrm>
          </p:grpSpPr>
          <p:cxnSp>
            <p:nvCxnSpPr>
              <p:cNvPr id="63" name="Straight Arrow Connector 11"/>
              <p:cNvCxnSpPr>
                <a:stCxn id="71" idx="2"/>
                <a:endCxn id="42" idx="3"/>
              </p:cNvCxnSpPr>
              <p:nvPr/>
            </p:nvCxnSpPr>
            <p:spPr>
              <a:xfrm rot="5400000">
                <a:off x="3255678" y="3166549"/>
                <a:ext cx="526187" cy="2117888"/>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544373" y="4085537"/>
                <a:ext cx="730212" cy="307777"/>
              </a:xfrm>
              <a:prstGeom prst="rect">
                <a:avLst/>
              </a:prstGeom>
              <a:noFill/>
              <a:ln w="19050">
                <a:noFill/>
              </a:ln>
            </p:spPr>
            <p:txBody>
              <a:bodyPr wrap="square" rtlCol="0">
                <a:spAutoFit/>
              </a:bodyPr>
              <a:lstStyle/>
              <a:p>
                <a:pPr marL="117475" indent="-117475">
                  <a:buFont typeface="Arial" panose="020B0604020202020204" pitchFamily="34" charset="0"/>
                  <a:buChar char="•"/>
                </a:pPr>
                <a:r>
                  <a:rPr lang="en-US" sz="1400" b="1" dirty="0" smtClean="0">
                    <a:solidFill>
                      <a:srgbClr val="0000FF"/>
                    </a:solidFill>
                  </a:rPr>
                  <a:t>WPRs</a:t>
                </a:r>
                <a:endParaRPr lang="en-US" sz="1400" b="1" dirty="0">
                  <a:solidFill>
                    <a:srgbClr val="0000FF"/>
                  </a:solidFill>
                </a:endParaRPr>
              </a:p>
            </p:txBody>
          </p:sp>
        </p:grpSp>
        <p:cxnSp>
          <p:nvCxnSpPr>
            <p:cNvPr id="67" name="Straight Arrow Connector 11"/>
            <p:cNvCxnSpPr>
              <a:stCxn id="71" idx="2"/>
              <a:endCxn id="20" idx="3"/>
            </p:cNvCxnSpPr>
            <p:nvPr/>
          </p:nvCxnSpPr>
          <p:spPr>
            <a:xfrm rot="5400000" flipH="1" flipV="1">
              <a:off x="4785918" y="2128005"/>
              <a:ext cx="1626192" cy="2042598"/>
            </a:xfrm>
            <a:prstGeom prst="bentConnector4">
              <a:avLst>
                <a:gd name="adj1" fmla="val -32080"/>
                <a:gd name="adj2" fmla="val 10832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11"/>
            <p:cNvCxnSpPr>
              <a:stCxn id="71" idx="2"/>
              <a:endCxn id="21" idx="3"/>
            </p:cNvCxnSpPr>
            <p:nvPr/>
          </p:nvCxnSpPr>
          <p:spPr>
            <a:xfrm rot="5400000" flipH="1" flipV="1">
              <a:off x="5288396" y="1631502"/>
              <a:ext cx="1620216" cy="3041579"/>
            </a:xfrm>
            <a:prstGeom prst="bentConnector4">
              <a:avLst>
                <a:gd name="adj1" fmla="val -32198"/>
                <a:gd name="adj2" fmla="val 105974"/>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Arrow Connector 11"/>
            <p:cNvCxnSpPr>
              <a:stCxn id="71" idx="2"/>
              <a:endCxn id="45" idx="1"/>
            </p:cNvCxnSpPr>
            <p:nvPr/>
          </p:nvCxnSpPr>
          <p:spPr>
            <a:xfrm rot="16200000" flipH="1">
              <a:off x="4528102" y="4012012"/>
              <a:ext cx="1043354" cy="944129"/>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11"/>
            <p:cNvCxnSpPr>
              <a:stCxn id="71" idx="2"/>
              <a:endCxn id="44" idx="1"/>
            </p:cNvCxnSpPr>
            <p:nvPr/>
          </p:nvCxnSpPr>
          <p:spPr>
            <a:xfrm rot="16200000" flipH="1">
              <a:off x="4089799" y="4450316"/>
              <a:ext cx="1914100" cy="938268"/>
            </a:xfrm>
            <a:prstGeom prst="bentConnector2">
              <a:avLst/>
            </a:prstGeom>
            <a:ln w="190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13" name="Group 112"/>
          <p:cNvGrpSpPr/>
          <p:nvPr/>
        </p:nvGrpSpPr>
        <p:grpSpPr>
          <a:xfrm>
            <a:off x="2096709" y="4717186"/>
            <a:ext cx="1625368" cy="1159313"/>
            <a:chOff x="2096709" y="4717186"/>
            <a:chExt cx="1625368" cy="1159313"/>
          </a:xfrm>
        </p:grpSpPr>
        <p:cxnSp>
          <p:nvCxnSpPr>
            <p:cNvPr id="64" name="Straight Arrow Connector 11"/>
            <p:cNvCxnSpPr>
              <a:stCxn id="42" idx="2"/>
              <a:endCxn id="43" idx="1"/>
            </p:cNvCxnSpPr>
            <p:nvPr/>
          </p:nvCxnSpPr>
          <p:spPr>
            <a:xfrm rot="16200000" flipH="1">
              <a:off x="2075197" y="4781776"/>
              <a:ext cx="1159313" cy="1030133"/>
            </a:xfrm>
            <a:prstGeom prst="bentConnector2">
              <a:avLst/>
            </a:prstGeom>
            <a:ln w="63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2096709" y="4800600"/>
              <a:ext cx="1625368" cy="523220"/>
            </a:xfrm>
            <a:prstGeom prst="rect">
              <a:avLst/>
            </a:prstGeom>
            <a:noFill/>
          </p:spPr>
          <p:txBody>
            <a:bodyPr wrap="square" rtlCol="0">
              <a:spAutoFit/>
            </a:bodyPr>
            <a:lstStyle/>
            <a:p>
              <a:pPr marL="117475" indent="-117475">
                <a:buFont typeface="Arial" panose="020B0604020202020204" pitchFamily="34" charset="0"/>
                <a:buChar char="•"/>
              </a:pPr>
              <a:r>
                <a:rPr lang="en-US" sz="1400" dirty="0" smtClean="0">
                  <a:solidFill>
                    <a:prstClr val="black"/>
                  </a:solidFill>
                </a:rPr>
                <a:t>Approved Change Requests</a:t>
              </a:r>
              <a:endParaRPr lang="en-US" sz="1400" dirty="0">
                <a:solidFill>
                  <a:prstClr val="black"/>
                </a:solidFill>
              </a:endParaRPr>
            </a:p>
          </p:txBody>
        </p:sp>
      </p:grpSp>
      <p:grpSp>
        <p:nvGrpSpPr>
          <p:cNvPr id="114" name="Group 113"/>
          <p:cNvGrpSpPr/>
          <p:nvPr/>
        </p:nvGrpSpPr>
        <p:grpSpPr>
          <a:xfrm>
            <a:off x="6161924" y="2342184"/>
            <a:ext cx="2601075" cy="3146442"/>
            <a:chOff x="6161924" y="2342184"/>
            <a:chExt cx="2601075" cy="3146442"/>
          </a:xfrm>
        </p:grpSpPr>
        <p:cxnSp>
          <p:nvCxnSpPr>
            <p:cNvPr id="77" name="Straight Arrow Connector 11"/>
            <p:cNvCxnSpPr>
              <a:stCxn id="45" idx="3"/>
              <a:endCxn id="22" idx="3"/>
            </p:cNvCxnSpPr>
            <p:nvPr/>
          </p:nvCxnSpPr>
          <p:spPr>
            <a:xfrm flipV="1">
              <a:off x="6161924" y="2342184"/>
              <a:ext cx="2448676" cy="2663570"/>
            </a:xfrm>
            <a:prstGeom prst="bentConnector3">
              <a:avLst>
                <a:gd name="adj1" fmla="val 109336"/>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7031466" y="4965406"/>
              <a:ext cx="1731533" cy="523220"/>
            </a:xfrm>
            <a:prstGeom prst="rect">
              <a:avLst/>
            </a:prstGeom>
            <a:noFill/>
            <a:ln w="12700">
              <a:noFill/>
            </a:ln>
          </p:spPr>
          <p:txBody>
            <a:bodyPr wrap="square" rtlCol="0">
              <a:spAutoFit/>
            </a:bodyPr>
            <a:lstStyle/>
            <a:p>
              <a:pPr marL="117475" indent="-117475">
                <a:buFont typeface="Arial" panose="020B0604020202020204" pitchFamily="34" charset="0"/>
                <a:buChar char="•"/>
              </a:pPr>
              <a:r>
                <a:rPr lang="en-US" sz="1400" dirty="0" smtClean="0">
                  <a:solidFill>
                    <a:prstClr val="black"/>
                  </a:solidFill>
                </a:rPr>
                <a:t>Project Documents Updates</a:t>
              </a:r>
              <a:endParaRPr lang="en-US" sz="1400" dirty="0">
                <a:solidFill>
                  <a:prstClr val="black"/>
                </a:solidFill>
              </a:endParaRPr>
            </a:p>
          </p:txBody>
        </p:sp>
      </p:grpSp>
      <p:grpSp>
        <p:nvGrpSpPr>
          <p:cNvPr id="112" name="Group 111"/>
          <p:cNvGrpSpPr/>
          <p:nvPr/>
        </p:nvGrpSpPr>
        <p:grpSpPr>
          <a:xfrm>
            <a:off x="1117832" y="914400"/>
            <a:ext cx="3138344" cy="5692988"/>
            <a:chOff x="1117832" y="914400"/>
            <a:chExt cx="3138344" cy="5692988"/>
          </a:xfrm>
        </p:grpSpPr>
        <p:cxnSp>
          <p:nvCxnSpPr>
            <p:cNvPr id="104" name="Straight Arrow Connector 11"/>
            <p:cNvCxnSpPr>
              <a:stCxn id="4" idx="1"/>
              <a:endCxn id="43" idx="2"/>
            </p:cNvCxnSpPr>
            <p:nvPr/>
          </p:nvCxnSpPr>
          <p:spPr>
            <a:xfrm rot="10800000" flipV="1">
              <a:off x="3489960" y="914400"/>
              <a:ext cx="766216" cy="5190700"/>
            </a:xfrm>
            <a:prstGeom prst="bentConnector4">
              <a:avLst>
                <a:gd name="adj1" fmla="val 481995"/>
                <a:gd name="adj2" fmla="val 104404"/>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117832" y="6299611"/>
              <a:ext cx="1930168" cy="307777"/>
            </a:xfrm>
            <a:prstGeom prst="rect">
              <a:avLst/>
            </a:prstGeom>
            <a:noFill/>
            <a:ln w="12700">
              <a:noFill/>
            </a:ln>
          </p:spPr>
          <p:txBody>
            <a:bodyPr wrap="square" rtlCol="0">
              <a:spAutoFit/>
            </a:bodyPr>
            <a:lstStyle/>
            <a:p>
              <a:pPr marL="117475" indent="-117475">
                <a:buFont typeface="Arial" panose="020B0604020202020204" pitchFamily="34" charset="0"/>
                <a:buChar char="•"/>
              </a:pPr>
              <a:r>
                <a:rPr lang="en-US" sz="1400" dirty="0" smtClean="0">
                  <a:solidFill>
                    <a:prstClr val="black"/>
                  </a:solidFill>
                </a:rPr>
                <a:t>Project Plan Updates</a:t>
              </a:r>
              <a:endParaRPr lang="en-US" sz="1400" dirty="0">
                <a:solidFill>
                  <a:prstClr val="black"/>
                </a:solidFill>
              </a:endParaRPr>
            </a:p>
          </p:txBody>
        </p:sp>
      </p:grpSp>
      <p:cxnSp>
        <p:nvCxnSpPr>
          <p:cNvPr id="115" name="Straight Connector 114"/>
          <p:cNvCxnSpPr/>
          <p:nvPr/>
        </p:nvCxnSpPr>
        <p:spPr>
          <a:xfrm>
            <a:off x="-13855" y="513748"/>
            <a:ext cx="9144000" cy="0"/>
          </a:xfrm>
          <a:prstGeom prst="line">
            <a:avLst/>
          </a:prstGeom>
          <a:ln w="762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29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Procurement Inputs … 1/2</a:t>
            </a:r>
            <a:endParaRPr lang="en-US" sz="3200" b="1" dirty="0">
              <a:solidFill>
                <a:srgbClr val="FF0000"/>
              </a:solidFill>
              <a:effectLst>
                <a:outerShdw blurRad="38100" dist="38100" dir="2700000" algn="tl">
                  <a:srgbClr val="000000">
                    <a:alpha val="43137"/>
                  </a:srgbClr>
                </a:outerShdw>
              </a:effectLst>
            </a:endParaRPr>
          </a:p>
        </p:txBody>
      </p:sp>
      <p:graphicFrame>
        <p:nvGraphicFramePr>
          <p:cNvPr id="19" name="Table 18"/>
          <p:cNvGraphicFramePr>
            <a:graphicFrameLocks noGrp="1"/>
          </p:cNvGraphicFramePr>
          <p:nvPr>
            <p:extLst/>
          </p:nvPr>
        </p:nvGraphicFramePr>
        <p:xfrm>
          <a:off x="146539" y="521678"/>
          <a:ext cx="8882743" cy="6122962"/>
        </p:xfrm>
        <a:graphic>
          <a:graphicData uri="http://schemas.openxmlformats.org/drawingml/2006/table">
            <a:tbl>
              <a:tblPr firstRow="1" bandRow="1">
                <a:tableStyleId>{5940675A-B579-460E-94D1-54222C63F5DA}</a:tableStyleId>
              </a:tblPr>
              <a:tblGrid>
                <a:gridCol w="2025889"/>
                <a:gridCol w="6856854"/>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1295400">
                <a:tc>
                  <a:txBody>
                    <a:bodyPr/>
                    <a:lstStyle/>
                    <a:p>
                      <a:r>
                        <a:rPr lang="en-US" sz="2000" b="0" dirty="0" smtClean="0"/>
                        <a:t>Project</a:t>
                      </a:r>
                      <a:r>
                        <a:rPr lang="en-US" sz="2000" b="0" baseline="0" dirty="0" smtClean="0"/>
                        <a:t> Procurement Management Plan</a:t>
                      </a:r>
                      <a:endParaRPr lang="en-US" sz="2000" b="0" dirty="0"/>
                    </a:p>
                  </a:txBody>
                  <a:tcPr marT="91440" marB="91440"/>
                </a:tc>
                <a:tc>
                  <a:txBody>
                    <a:bodyPr/>
                    <a:lstStyle/>
                    <a:p>
                      <a:pPr marL="0" indent="0">
                        <a:buFont typeface="Arial" panose="020B0604020202020204" pitchFamily="34" charset="0"/>
                        <a:buNone/>
                      </a:pPr>
                      <a:r>
                        <a:rPr lang="en-US" sz="2000" b="0" i="0" u="none" strike="noStrike" kern="1200" baseline="0" dirty="0" smtClean="0">
                          <a:solidFill>
                            <a:schemeClr val="tx1"/>
                          </a:solidFill>
                          <a:latin typeface="+mn-lt"/>
                          <a:ea typeface="+mn-ea"/>
                          <a:cs typeface="+mn-cs"/>
                        </a:rPr>
                        <a:t>How the procurement processes will be managed, monitored and controlled from developing procurement documentation through contract closure</a:t>
                      </a:r>
                      <a:endParaRPr lang="en-US" sz="2000" b="0" i="0" u="none" strike="noStrike" kern="1200" baseline="0" dirty="0">
                        <a:solidFill>
                          <a:schemeClr val="tx1"/>
                        </a:solidFill>
                        <a:latin typeface="+mn-lt"/>
                        <a:ea typeface="+mn-ea"/>
                        <a:cs typeface="+mn-cs"/>
                      </a:endParaRPr>
                    </a:p>
                  </a:txBody>
                  <a:tcPr marT="91440" marB="91440"/>
                </a:tc>
              </a:tr>
              <a:tr h="0">
                <a:tc>
                  <a:txBody>
                    <a:bodyPr/>
                    <a:lstStyle/>
                    <a:p>
                      <a:r>
                        <a:rPr lang="en-US" sz="2000" b="0" kern="1200" dirty="0" smtClean="0">
                          <a:solidFill>
                            <a:schemeClr val="tx1"/>
                          </a:solidFill>
                          <a:latin typeface="+mn-lt"/>
                          <a:ea typeface="+mn-ea"/>
                          <a:cs typeface="+mn-cs"/>
                        </a:rPr>
                        <a:t>Procurement Documents </a:t>
                      </a:r>
                      <a:r>
                        <a:rPr lang="en-US" sz="2000" b="0" i="1" kern="1200" dirty="0" smtClean="0">
                          <a:solidFill>
                            <a:schemeClr val="tx1"/>
                          </a:solidFill>
                          <a:latin typeface="+mn-lt"/>
                          <a:ea typeface="+mn-ea"/>
                          <a:cs typeface="+mn-cs"/>
                        </a:rPr>
                        <a:t>(from Plan</a:t>
                      </a:r>
                      <a:r>
                        <a:rPr lang="en-US" sz="2000" b="0" i="1" kern="1200" baseline="0" dirty="0" smtClean="0">
                          <a:solidFill>
                            <a:schemeClr val="tx1"/>
                          </a:solidFill>
                          <a:latin typeface="+mn-lt"/>
                          <a:ea typeface="+mn-ea"/>
                          <a:cs typeface="+mn-cs"/>
                        </a:rPr>
                        <a:t> </a:t>
                      </a:r>
                      <a:r>
                        <a:rPr lang="en-US" sz="2000" b="0" i="1" kern="1200" baseline="0" dirty="0" err="1" smtClean="0">
                          <a:solidFill>
                            <a:schemeClr val="tx1"/>
                          </a:solidFill>
                          <a:latin typeface="+mn-lt"/>
                          <a:ea typeface="+mn-ea"/>
                          <a:cs typeface="+mn-cs"/>
                        </a:rPr>
                        <a:t>Proc</a:t>
                      </a:r>
                      <a:r>
                        <a:rPr lang="en-US" sz="2000" b="0" i="1" kern="1200" baseline="0" dirty="0" smtClean="0">
                          <a:solidFill>
                            <a:schemeClr val="tx1"/>
                          </a:solidFill>
                          <a:latin typeface="+mn-lt"/>
                          <a:ea typeface="+mn-ea"/>
                          <a:cs typeface="+mn-cs"/>
                        </a:rPr>
                        <a:t> Mgt)</a:t>
                      </a:r>
                      <a:endParaRPr lang="en-US" sz="2000" b="0" i="1" kern="1200" dirty="0">
                        <a:solidFill>
                          <a:schemeClr val="tx1"/>
                        </a:solidFill>
                        <a:latin typeface="+mn-lt"/>
                        <a:ea typeface="+mn-ea"/>
                        <a:cs typeface="+mn-cs"/>
                      </a:endParaRPr>
                    </a:p>
                  </a:txBody>
                  <a:tcPr marT="91440" marB="91440"/>
                </a:tc>
                <a:tc>
                  <a:txBody>
                    <a:bodyPr/>
                    <a:lstStyle/>
                    <a:p>
                      <a:pPr marL="0" indent="0">
                        <a:spcBef>
                          <a:spcPts val="0"/>
                        </a:spcBef>
                        <a:buFont typeface="Arial" panose="020B0604020202020204" pitchFamily="34" charset="0"/>
                        <a:buNone/>
                      </a:pPr>
                      <a:r>
                        <a:rPr lang="en-US" sz="2000" b="0" kern="1200" dirty="0" smtClean="0">
                          <a:solidFill>
                            <a:schemeClr val="tx1"/>
                          </a:solidFill>
                          <a:latin typeface="+mn-lt"/>
                          <a:ea typeface="+mn-ea"/>
                          <a:cs typeface="+mn-cs"/>
                        </a:rPr>
                        <a:t>Procurement documents contain complete supporting records for administration of the procurement processes; this includes procurement contract awards, and the statement of work</a:t>
                      </a:r>
                      <a:endParaRPr lang="en-US" sz="2000" b="0" kern="1200" dirty="0">
                        <a:solidFill>
                          <a:schemeClr val="tx1"/>
                        </a:solidFill>
                        <a:latin typeface="+mn-lt"/>
                        <a:ea typeface="+mn-ea"/>
                        <a:cs typeface="+mn-cs"/>
                      </a:endParaRPr>
                    </a:p>
                  </a:txBody>
                  <a:tcPr marT="0" marB="0"/>
                </a:tc>
              </a:tr>
              <a:tr h="0">
                <a:tc>
                  <a:txBody>
                    <a:bodyPr/>
                    <a:lstStyle/>
                    <a:p>
                      <a:r>
                        <a:rPr lang="en-US" sz="2000" b="0" kern="1200" dirty="0" smtClean="0">
                          <a:solidFill>
                            <a:schemeClr val="tx1"/>
                          </a:solidFill>
                          <a:latin typeface="+mn-lt"/>
                          <a:ea typeface="+mn-ea"/>
                          <a:cs typeface="+mn-cs"/>
                        </a:rPr>
                        <a:t>Agreements </a:t>
                      </a:r>
                      <a:r>
                        <a:rPr lang="en-US" sz="2000" b="0" i="1" kern="1200" dirty="0" smtClean="0">
                          <a:solidFill>
                            <a:schemeClr val="tx1"/>
                          </a:solidFill>
                          <a:latin typeface="+mn-lt"/>
                          <a:ea typeface="+mn-ea"/>
                          <a:cs typeface="+mn-cs"/>
                        </a:rPr>
                        <a:t>(from Conduct </a:t>
                      </a:r>
                      <a:r>
                        <a:rPr lang="en-US" sz="2000" b="0" i="1" kern="1200" baseline="0" dirty="0" err="1" smtClean="0">
                          <a:solidFill>
                            <a:schemeClr val="tx1"/>
                          </a:solidFill>
                          <a:latin typeface="+mn-lt"/>
                          <a:ea typeface="+mn-ea"/>
                          <a:cs typeface="+mn-cs"/>
                        </a:rPr>
                        <a:t>Proc</a:t>
                      </a:r>
                      <a:r>
                        <a:rPr lang="en-US" sz="2000" b="0" i="1" kern="1200" baseline="0" dirty="0" smtClean="0">
                          <a:solidFill>
                            <a:schemeClr val="tx1"/>
                          </a:solidFill>
                          <a:latin typeface="+mn-lt"/>
                          <a:ea typeface="+mn-ea"/>
                          <a:cs typeface="+mn-cs"/>
                        </a:rPr>
                        <a:t>)</a:t>
                      </a:r>
                      <a:endParaRPr lang="en-US" sz="2000" b="0" kern="1200" dirty="0">
                        <a:solidFill>
                          <a:schemeClr val="tx1"/>
                        </a:solidFill>
                        <a:latin typeface="+mn-lt"/>
                        <a:ea typeface="+mn-ea"/>
                        <a:cs typeface="+mn-cs"/>
                      </a:endParaRPr>
                    </a:p>
                  </a:txBody>
                  <a:tcPr marT="91440" marB="91440"/>
                </a:tc>
                <a:tc>
                  <a:txBody>
                    <a:bodyPr/>
                    <a:lstStyle/>
                    <a:p>
                      <a:pPr marL="0" indent="0">
                        <a:spcBef>
                          <a:spcPts val="0"/>
                        </a:spcBef>
                        <a:buFont typeface="Arial" panose="020B0604020202020204" pitchFamily="34" charset="0"/>
                        <a:buNone/>
                      </a:pPr>
                      <a:r>
                        <a:rPr lang="en-US" sz="2000" b="0" kern="1200" dirty="0" smtClean="0">
                          <a:solidFill>
                            <a:schemeClr val="tx1"/>
                          </a:solidFill>
                          <a:latin typeface="+mn-lt"/>
                          <a:ea typeface="+mn-ea"/>
                          <a:cs typeface="+mn-cs"/>
                        </a:rPr>
                        <a:t>Agreements are understandings between parties, including understanding of the duties of each party.  Includes contracts, subcontracts, or purchase orders </a:t>
                      </a:r>
                      <a:endParaRPr lang="en-US" sz="2000" b="0" kern="1200" dirty="0">
                        <a:solidFill>
                          <a:schemeClr val="tx1"/>
                        </a:solidFill>
                        <a:latin typeface="+mn-lt"/>
                        <a:ea typeface="+mn-ea"/>
                        <a:cs typeface="+mn-cs"/>
                      </a:endParaRPr>
                    </a:p>
                  </a:txBody>
                  <a:tcPr marT="0" marB="0"/>
                </a:tc>
              </a:tr>
              <a:tr h="0">
                <a:tc>
                  <a:txBody>
                    <a:bodyPr/>
                    <a:lstStyle/>
                    <a:p>
                      <a:r>
                        <a:rPr lang="en-US" sz="2000" b="0" kern="1200" dirty="0" smtClean="0">
                          <a:solidFill>
                            <a:schemeClr val="tx1"/>
                          </a:solidFill>
                          <a:latin typeface="+mn-lt"/>
                          <a:ea typeface="+mn-ea"/>
                          <a:cs typeface="+mn-cs"/>
                        </a:rPr>
                        <a:t>Approved Change Requests </a:t>
                      </a:r>
                      <a:r>
                        <a:rPr lang="en-US" sz="2000" b="0" i="1" kern="1200" dirty="0" smtClean="0">
                          <a:solidFill>
                            <a:schemeClr val="tx1"/>
                          </a:solidFill>
                          <a:latin typeface="+mn-lt"/>
                          <a:ea typeface="+mn-ea"/>
                          <a:cs typeface="+mn-cs"/>
                        </a:rPr>
                        <a:t>(from</a:t>
                      </a:r>
                      <a:r>
                        <a:rPr lang="en-US" sz="2000" b="0" i="1" kern="1200" baseline="0" dirty="0" smtClean="0">
                          <a:solidFill>
                            <a:schemeClr val="tx1"/>
                          </a:solidFill>
                          <a:latin typeface="+mn-lt"/>
                          <a:ea typeface="+mn-ea"/>
                          <a:cs typeface="+mn-cs"/>
                        </a:rPr>
                        <a:t> ICC)</a:t>
                      </a:r>
                      <a:endParaRPr lang="en-US" sz="2000" b="0" kern="1200" dirty="0">
                        <a:solidFill>
                          <a:schemeClr val="tx1"/>
                        </a:solidFill>
                        <a:latin typeface="+mn-lt"/>
                        <a:ea typeface="+mn-ea"/>
                        <a:cs typeface="+mn-cs"/>
                      </a:endParaRPr>
                    </a:p>
                  </a:txBody>
                  <a:tcPr marT="91440" marB="91440"/>
                </a:tc>
                <a:tc>
                  <a:txBody>
                    <a:bodyPr/>
                    <a:lstStyle/>
                    <a:p>
                      <a:pPr marL="176213" indent="-176213">
                        <a:spcBef>
                          <a:spcPts val="600"/>
                        </a:spcBef>
                        <a:buFont typeface="Arial" panose="020B0604020202020204" pitchFamily="34" charset="0"/>
                        <a:buChar char="•"/>
                      </a:pPr>
                      <a:r>
                        <a:rPr lang="en-US" sz="2000" b="0" kern="1200" dirty="0" smtClean="0">
                          <a:solidFill>
                            <a:schemeClr val="tx1"/>
                          </a:solidFill>
                          <a:latin typeface="+mn-lt"/>
                          <a:ea typeface="+mn-ea"/>
                          <a:cs typeface="+mn-cs"/>
                        </a:rPr>
                        <a:t>Approved change requests can include modifications to the Terms and Conditions of the Contract, including the</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Procurement Statement of Work, Pricing, and Descriptions of the products, services, or results to be provided. </a:t>
                      </a:r>
                    </a:p>
                    <a:p>
                      <a:pPr marL="176213" indent="-176213">
                        <a:spcBef>
                          <a:spcPts val="600"/>
                        </a:spcBef>
                        <a:buFont typeface="Arial" panose="020B0604020202020204" pitchFamily="34" charset="0"/>
                        <a:buChar char="•"/>
                      </a:pPr>
                      <a:r>
                        <a:rPr lang="en-US" sz="2000" b="0" kern="1200" dirty="0" smtClean="0">
                          <a:solidFill>
                            <a:schemeClr val="tx1"/>
                          </a:solidFill>
                          <a:latin typeface="+mn-lt"/>
                          <a:ea typeface="+mn-ea"/>
                          <a:cs typeface="+mn-cs"/>
                        </a:rPr>
                        <a:t>All procurement-related changes are formally documented in writing and approved before being implemented through</a:t>
                      </a:r>
                      <a:r>
                        <a:rPr lang="en-US" sz="2000" b="0" kern="1200" baseline="0" dirty="0" smtClean="0">
                          <a:solidFill>
                            <a:schemeClr val="tx1"/>
                          </a:solidFill>
                          <a:latin typeface="+mn-lt"/>
                          <a:ea typeface="+mn-ea"/>
                          <a:cs typeface="+mn-cs"/>
                        </a:rPr>
                        <a:t> </a:t>
                      </a:r>
                      <a:r>
                        <a:rPr lang="en-US" sz="2000" b="0" kern="1200" dirty="0" smtClean="0">
                          <a:solidFill>
                            <a:schemeClr val="tx1"/>
                          </a:solidFill>
                          <a:latin typeface="+mn-lt"/>
                          <a:ea typeface="+mn-ea"/>
                          <a:cs typeface="+mn-cs"/>
                        </a:rPr>
                        <a:t>the Control Procurements process</a:t>
                      </a:r>
                      <a:endParaRPr lang="en-US" sz="2000" b="0" kern="1200" dirty="0">
                        <a:solidFill>
                          <a:schemeClr val="tx1"/>
                        </a:solidFill>
                        <a:latin typeface="+mn-lt"/>
                        <a:ea typeface="+mn-ea"/>
                        <a:cs typeface="+mn-cs"/>
                      </a:endParaRPr>
                    </a:p>
                  </a:txBody>
                  <a:tcPr marT="0" marB="0">
                    <a:lnB w="12700" cap="flat" cmpd="sng" algn="ctr">
                      <a:solidFill>
                        <a:schemeClr val="tx1"/>
                      </a:solidFill>
                      <a:prstDash val="solid"/>
                      <a:round/>
                      <a:headEnd type="none" w="med" len="med"/>
                      <a:tailEnd type="none" w="med" len="med"/>
                    </a:lnB>
                  </a:tcPr>
                </a:tc>
              </a:tr>
            </a:tbl>
          </a:graphicData>
        </a:graphic>
      </p:graphicFrame>
      <p:sp>
        <p:nvSpPr>
          <p:cNvPr id="5" name="Slide Number Placeholder 2"/>
          <p:cNvSpPr>
            <a:spLocks noGrp="1"/>
          </p:cNvSpPr>
          <p:nvPr>
            <p:ph type="sldNum" sz="quarter" idx="12"/>
          </p:nvPr>
        </p:nvSpPr>
        <p:spPr>
          <a:xfrm>
            <a:off x="6977742" y="0"/>
            <a:ext cx="2133600" cy="365125"/>
          </a:xfrm>
        </p:spPr>
        <p:txBody>
          <a:bodyPr/>
          <a:lstStyle/>
          <a:p>
            <a:fld id="{B6F15528-21DE-4FAA-801E-634DDDAF4B2B}" type="slidenum">
              <a:rPr lang="en-US" b="1" smtClean="0">
                <a:solidFill>
                  <a:prstClr val="black"/>
                </a:solidFill>
              </a:rPr>
              <a:pPr/>
              <a:t>8</a:t>
            </a:fld>
            <a:endParaRPr lang="en-US" b="1" dirty="0">
              <a:solidFill>
                <a:prstClr val="black"/>
              </a:solidFill>
            </a:endParaRPr>
          </a:p>
        </p:txBody>
      </p:sp>
      <p:sp>
        <p:nvSpPr>
          <p:cNvPr id="6" name="Footer Placeholder 3"/>
          <p:cNvSpPr>
            <a:spLocks noGrp="1"/>
          </p:cNvSpPr>
          <p:nvPr>
            <p:ph type="ftr" sz="quarter" idx="11"/>
          </p:nvPr>
        </p:nvSpPr>
        <p:spPr>
          <a:xfrm>
            <a:off x="0" y="6592521"/>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34535448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 y="0"/>
            <a:ext cx="9146601" cy="566058"/>
          </a:xfrm>
        </p:spPr>
        <p:txBody>
          <a:bodyPr lIns="182880" tIns="0" rIns="0" bIns="0">
            <a:normAutofit/>
          </a:bodyPr>
          <a:lstStyle/>
          <a:p>
            <a:pPr algn="l"/>
            <a:r>
              <a:rPr lang="en-US" sz="3200" b="1" dirty="0" smtClean="0">
                <a:solidFill>
                  <a:srgbClr val="FF0000"/>
                </a:solidFill>
                <a:effectLst>
                  <a:outerShdw blurRad="38100" dist="38100" dir="2700000" algn="tl">
                    <a:srgbClr val="000000">
                      <a:alpha val="43137"/>
                    </a:srgbClr>
                  </a:outerShdw>
                </a:effectLst>
              </a:rPr>
              <a:t>Control Procurement Inputs … 2/2</a:t>
            </a:r>
            <a:endParaRPr lang="en-US" sz="3200" b="1" dirty="0">
              <a:solidFill>
                <a:srgbClr val="FF0000"/>
              </a:solidFill>
              <a:effectLst>
                <a:outerShdw blurRad="38100" dist="38100" dir="2700000" algn="tl">
                  <a:srgbClr val="000000">
                    <a:alpha val="43137"/>
                  </a:srgbClr>
                </a:outerShdw>
              </a:effectLst>
            </a:endParaRPr>
          </a:p>
        </p:txBody>
      </p:sp>
      <p:graphicFrame>
        <p:nvGraphicFramePr>
          <p:cNvPr id="19" name="Table 18"/>
          <p:cNvGraphicFramePr>
            <a:graphicFrameLocks noGrp="1"/>
          </p:cNvGraphicFramePr>
          <p:nvPr>
            <p:extLst/>
          </p:nvPr>
        </p:nvGraphicFramePr>
        <p:xfrm>
          <a:off x="146539" y="521678"/>
          <a:ext cx="8882743" cy="3547402"/>
        </p:xfrm>
        <a:graphic>
          <a:graphicData uri="http://schemas.openxmlformats.org/drawingml/2006/table">
            <a:tbl>
              <a:tblPr firstRow="1" bandRow="1">
                <a:tableStyleId>{5940675A-B579-460E-94D1-54222C63F5DA}</a:tableStyleId>
              </a:tblPr>
              <a:tblGrid>
                <a:gridCol w="844061"/>
                <a:gridCol w="8038682"/>
              </a:tblGrid>
              <a:tr h="316522">
                <a:tc>
                  <a:txBody>
                    <a:bodyPr/>
                    <a:lstStyle/>
                    <a:p>
                      <a:r>
                        <a:rPr lang="en-US" sz="2000" b="1" dirty="0" smtClean="0"/>
                        <a:t>Input</a:t>
                      </a:r>
                      <a:endParaRPr lang="en-US" sz="2000" b="1" dirty="0"/>
                    </a:p>
                  </a:txBody>
                  <a:tcPr marT="0" marB="0" anchor="b">
                    <a:solidFill>
                      <a:schemeClr val="bg1">
                        <a:lumMod val="85000"/>
                      </a:schemeClr>
                    </a:solidFill>
                  </a:tcPr>
                </a:tc>
                <a:tc>
                  <a:txBody>
                    <a:bodyPr/>
                    <a:lstStyle/>
                    <a:p>
                      <a:r>
                        <a:rPr lang="en-US" sz="2000" b="1" dirty="0" smtClean="0"/>
                        <a:t>Details</a:t>
                      </a:r>
                      <a:endParaRPr lang="en-US" sz="2000" b="1" dirty="0"/>
                    </a:p>
                  </a:txBody>
                  <a:tcPr marT="0" marB="0" anchor="b">
                    <a:solidFill>
                      <a:schemeClr val="bg1">
                        <a:lumMod val="85000"/>
                      </a:schemeClr>
                    </a:solidFill>
                  </a:tcPr>
                </a:tc>
              </a:tr>
              <a:tr h="1295400">
                <a:tc>
                  <a:txBody>
                    <a:bodyPr/>
                    <a:lstStyle/>
                    <a:p>
                      <a:r>
                        <a:rPr lang="en-US" sz="2000" b="0" dirty="0" smtClean="0"/>
                        <a:t>WPR</a:t>
                      </a:r>
                      <a:endParaRPr lang="en-US" sz="2000" b="0" dirty="0"/>
                    </a:p>
                  </a:txBody>
                  <a:tcPr marT="91440" marB="91440"/>
                </a:tc>
                <a:tc>
                  <a:txBody>
                    <a:bodyPr/>
                    <a:lstStyle/>
                    <a:p>
                      <a:r>
                        <a:rPr lang="en-US" sz="2000" b="0" i="0" u="none" strike="noStrike" kern="1200" baseline="0" dirty="0" smtClean="0">
                          <a:solidFill>
                            <a:schemeClr val="tx1"/>
                          </a:solidFill>
                          <a:latin typeface="+mn-lt"/>
                          <a:ea typeface="+mn-ea"/>
                          <a:cs typeface="+mn-cs"/>
                        </a:rPr>
                        <a:t>Seller performance-related documentation includes:</a:t>
                      </a:r>
                    </a:p>
                    <a:p>
                      <a:pPr marL="176213" indent="-176213">
                        <a:buFont typeface="Arial" panose="020B0604020202020204" pitchFamily="34" charset="0"/>
                        <a:buChar char="•"/>
                      </a:pPr>
                      <a:r>
                        <a:rPr lang="en-US" sz="2000" b="1" i="0" u="none" strike="noStrike" kern="1200" baseline="0" dirty="0" smtClean="0">
                          <a:solidFill>
                            <a:schemeClr val="tx1"/>
                          </a:solidFill>
                          <a:latin typeface="+mn-lt"/>
                          <a:ea typeface="+mn-ea"/>
                          <a:cs typeface="+mn-cs"/>
                        </a:rPr>
                        <a:t>Technical documentation. </a:t>
                      </a:r>
                      <a:r>
                        <a:rPr lang="en-US" sz="2000" b="0" i="0" u="none" strike="noStrike" kern="1200" baseline="0" dirty="0" smtClean="0">
                          <a:solidFill>
                            <a:schemeClr val="tx1"/>
                          </a:solidFill>
                          <a:latin typeface="+mn-lt"/>
                          <a:ea typeface="+mn-ea"/>
                          <a:cs typeface="+mn-cs"/>
                        </a:rPr>
                        <a:t>Seller-developed technical documentation and other deliverable information are provided in accordance with the terms of the contract.</a:t>
                      </a:r>
                    </a:p>
                    <a:p>
                      <a:pPr marL="176213" indent="-176213">
                        <a:buFont typeface="Arial" panose="020B0604020202020204" pitchFamily="34" charset="0"/>
                        <a:buChar char="•"/>
                      </a:pPr>
                      <a:r>
                        <a:rPr lang="en-US" sz="2000" b="1" i="0" u="none" strike="noStrike" kern="1200" baseline="0" dirty="0" smtClean="0">
                          <a:solidFill>
                            <a:schemeClr val="tx1"/>
                          </a:solidFill>
                          <a:latin typeface="+mn-lt"/>
                          <a:ea typeface="+mn-ea"/>
                          <a:cs typeface="+mn-cs"/>
                        </a:rPr>
                        <a:t>Work performance information. </a:t>
                      </a:r>
                      <a:r>
                        <a:rPr lang="en-US" sz="2000" b="0" i="0" u="none" strike="noStrike" kern="1200" baseline="0" dirty="0" smtClean="0">
                          <a:solidFill>
                            <a:schemeClr val="tx1"/>
                          </a:solidFill>
                          <a:latin typeface="+mn-lt"/>
                          <a:ea typeface="+mn-ea"/>
                          <a:cs typeface="+mn-cs"/>
                        </a:rPr>
                        <a:t>The seller’s performance reports indicate which deliverables have been completed and which have not</a:t>
                      </a:r>
                      <a:r>
                        <a:rPr lang="en-US" sz="1800" b="0" i="0" u="none" strike="noStrike" kern="1200" baseline="0" dirty="0" smtClean="0">
                          <a:solidFill>
                            <a:schemeClr val="tx1"/>
                          </a:solidFill>
                          <a:latin typeface="+mn-lt"/>
                          <a:ea typeface="+mn-ea"/>
                          <a:cs typeface="+mn-cs"/>
                        </a:rPr>
                        <a:t>.</a:t>
                      </a:r>
                      <a:endParaRPr lang="en-US" sz="2000" b="0" i="0" u="none" strike="noStrike" kern="1200" baseline="0" dirty="0">
                        <a:solidFill>
                          <a:schemeClr val="tx1"/>
                        </a:solidFill>
                        <a:latin typeface="+mn-lt"/>
                        <a:ea typeface="+mn-ea"/>
                        <a:cs typeface="+mn-cs"/>
                      </a:endParaRPr>
                    </a:p>
                  </a:txBody>
                  <a:tcPr marT="91440" marB="91440"/>
                </a:tc>
              </a:tr>
              <a:tr h="0">
                <a:tc>
                  <a:txBody>
                    <a:bodyPr/>
                    <a:lstStyle/>
                    <a:p>
                      <a:r>
                        <a:rPr lang="en-US" sz="2000" b="0" kern="1200" dirty="0" smtClean="0">
                          <a:solidFill>
                            <a:schemeClr val="tx1"/>
                          </a:solidFill>
                          <a:latin typeface="+mn-lt"/>
                          <a:ea typeface="+mn-ea"/>
                          <a:cs typeface="+mn-cs"/>
                        </a:rPr>
                        <a:t>WPD</a:t>
                      </a:r>
                      <a:endParaRPr lang="en-US" sz="2000" b="0" i="1" kern="1200" dirty="0">
                        <a:solidFill>
                          <a:schemeClr val="tx1"/>
                        </a:solidFill>
                        <a:latin typeface="+mn-lt"/>
                        <a:ea typeface="+mn-ea"/>
                        <a:cs typeface="+mn-cs"/>
                      </a:endParaRPr>
                    </a:p>
                  </a:txBody>
                  <a:tcPr marT="91440" marB="91440"/>
                </a:tc>
                <a:tc>
                  <a:txBody>
                    <a:bodyPr/>
                    <a:lstStyle/>
                    <a:p>
                      <a:pPr marL="0" indent="0">
                        <a:spcBef>
                          <a:spcPts val="0"/>
                        </a:spcBef>
                        <a:buFont typeface="Arial" panose="020B0604020202020204" pitchFamily="34" charset="0"/>
                        <a:buNone/>
                      </a:pPr>
                      <a:r>
                        <a:rPr lang="en-US" sz="2000" b="0" kern="1200" dirty="0" smtClean="0">
                          <a:solidFill>
                            <a:schemeClr val="tx1"/>
                          </a:solidFill>
                          <a:latin typeface="+mn-lt"/>
                          <a:ea typeface="+mn-ea"/>
                          <a:cs typeface="+mn-cs"/>
                        </a:rPr>
                        <a:t>Work performance data includes (1) the extent to which quality standards are being satisfied, (2) the costs that have been incurred or committed, and (3) identification of the seller invoices that have been paid. All data are collected as part of project execution</a:t>
                      </a:r>
                      <a:endParaRPr lang="en-US" sz="2000" b="0" kern="1200" dirty="0">
                        <a:solidFill>
                          <a:schemeClr val="tx1"/>
                        </a:solidFill>
                        <a:latin typeface="+mn-lt"/>
                        <a:ea typeface="+mn-ea"/>
                        <a:cs typeface="+mn-cs"/>
                      </a:endParaRPr>
                    </a:p>
                  </a:txBody>
                  <a:tcPr marT="0" marB="0"/>
                </a:tc>
              </a:tr>
            </a:tbl>
          </a:graphicData>
        </a:graphic>
      </p:graphicFrame>
      <p:sp>
        <p:nvSpPr>
          <p:cNvPr id="5" name="Slide Number Placeholder 2"/>
          <p:cNvSpPr>
            <a:spLocks noGrp="1"/>
          </p:cNvSpPr>
          <p:nvPr>
            <p:ph type="sldNum" sz="quarter" idx="12"/>
          </p:nvPr>
        </p:nvSpPr>
        <p:spPr>
          <a:xfrm>
            <a:off x="7010400" y="6492875"/>
            <a:ext cx="2133600" cy="365125"/>
          </a:xfrm>
        </p:spPr>
        <p:txBody>
          <a:bodyPr/>
          <a:lstStyle/>
          <a:p>
            <a:fld id="{B6F15528-21DE-4FAA-801E-634DDDAF4B2B}" type="slidenum">
              <a:rPr lang="en-US" b="1" smtClean="0">
                <a:solidFill>
                  <a:prstClr val="black"/>
                </a:solidFill>
              </a:rPr>
              <a:pPr/>
              <a:t>9</a:t>
            </a:fld>
            <a:endParaRPr lang="en-US" b="1" dirty="0">
              <a:solidFill>
                <a:prstClr val="black"/>
              </a:solidFill>
            </a:endParaRPr>
          </a:p>
        </p:txBody>
      </p:sp>
      <p:sp>
        <p:nvSpPr>
          <p:cNvPr id="6" name="Footer Placeholder 3"/>
          <p:cNvSpPr>
            <a:spLocks noGrp="1"/>
          </p:cNvSpPr>
          <p:nvPr>
            <p:ph type="ftr" sz="quarter" idx="11"/>
          </p:nvPr>
        </p:nvSpPr>
        <p:spPr>
          <a:xfrm>
            <a:off x="0" y="6492875"/>
            <a:ext cx="1066800" cy="365125"/>
          </a:xfrm>
        </p:spPr>
        <p:txBody>
          <a:bodyPr/>
          <a:lstStyle/>
          <a:p>
            <a:r>
              <a:rPr lang="en-US" dirty="0" err="1" smtClean="0">
                <a:solidFill>
                  <a:prstClr val="black"/>
                </a:solidFill>
              </a:rPr>
              <a:t>MEhsanSaeed</a:t>
            </a:r>
            <a:endParaRPr lang="en-US" dirty="0">
              <a:solidFill>
                <a:prstClr val="black"/>
              </a:solidFill>
            </a:endParaRPr>
          </a:p>
        </p:txBody>
      </p:sp>
    </p:spTree>
    <p:extLst>
      <p:ext uri="{BB962C8B-B14F-4D97-AF65-F5344CB8AC3E}">
        <p14:creationId xmlns:p14="http://schemas.microsoft.com/office/powerpoint/2010/main" val="50820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8403</TotalTime>
  <Words>2418</Words>
  <Application>Microsoft Office PowerPoint</Application>
  <PresentationFormat>On-screen Show (4:3)</PresentationFormat>
  <Paragraphs>345</Paragraphs>
  <Slides>22</Slides>
  <Notes>21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22</vt:i4>
      </vt:variant>
    </vt:vector>
  </HeadingPairs>
  <TitlesOfParts>
    <vt:vector size="29" baseType="lpstr">
      <vt:lpstr>Arial</vt:lpstr>
      <vt:lpstr>Arial Narrow</vt:lpstr>
      <vt:lpstr>Calibri</vt:lpstr>
      <vt:lpstr>Wingdings</vt:lpstr>
      <vt:lpstr>1_Office Theme</vt:lpstr>
      <vt:lpstr>2_Office Theme</vt:lpstr>
      <vt:lpstr>3_Office Theme</vt:lpstr>
      <vt:lpstr>Control Procurements</vt:lpstr>
      <vt:lpstr>What is Controlling Procurements?</vt:lpstr>
      <vt:lpstr>Procurement, Step-Wise: Planning &amp; Executing</vt:lpstr>
      <vt:lpstr>Procurement, Step-Wise: Controlling &amp; Closing</vt:lpstr>
      <vt:lpstr>Processes in the Procurement Knowledge Area</vt:lpstr>
      <vt:lpstr>Control Procurements Inputs &amp; Outputs</vt:lpstr>
      <vt:lpstr> WPD → WPI → WPR Flow Path Complete Model</vt:lpstr>
      <vt:lpstr>Control Procurement Inputs … 1/2</vt:lpstr>
      <vt:lpstr>Control Procurement Inputs … 2/2</vt:lpstr>
      <vt:lpstr>Control Procurement Outputs … 1/3</vt:lpstr>
      <vt:lpstr>Control Procurement Outputs … 2/3</vt:lpstr>
      <vt:lpstr>Control Procurement Outputs … 3/3</vt:lpstr>
      <vt:lpstr>Control Procurement Tools &amp; Techniques … 1/4</vt:lpstr>
      <vt:lpstr>Control Procurement Tools &amp; Techniques … 2/4</vt:lpstr>
      <vt:lpstr>Control Procurement Tools &amp; Techniques … 3/4</vt:lpstr>
      <vt:lpstr>Control Procurement Tools &amp; Techniques … 4/4</vt:lpstr>
      <vt:lpstr>Some Control Procurement Activities … 1/3</vt:lpstr>
      <vt:lpstr>Some Control Procurement Activities … 2/3</vt:lpstr>
      <vt:lpstr>Some Control Procurement Activities … 3/3</vt:lpstr>
      <vt:lpstr>Fixed Price (FP) Contract</vt:lpstr>
      <vt:lpstr>Time and Material (T&amp;M) Contract</vt:lpstr>
      <vt:lpstr>Cost Reimbursable (CR) Contract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 HEC Ranking</dc:title>
  <dc:creator>Pro-Rector</dc:creator>
  <cp:lastModifiedBy>01-198131-072</cp:lastModifiedBy>
  <cp:revision>1128</cp:revision>
  <cp:lastPrinted>2014-09-05T12:27:57Z</cp:lastPrinted>
  <dcterms:created xsi:type="dcterms:W3CDTF">2006-08-16T00:00:00Z</dcterms:created>
  <dcterms:modified xsi:type="dcterms:W3CDTF">2016-01-31T12:22:00Z</dcterms:modified>
</cp:coreProperties>
</file>